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3.xml" ContentType="application/vnd.openxmlformats-officedocument.presentationml.notesSlide+xml"/>
  <Override PartName="/ppt/tags/tag44.xml" ContentType="application/vnd.openxmlformats-officedocument.presentationml.tags+xml"/>
  <Override PartName="/ppt/notesSlides/notesSlide14.xml" ContentType="application/vnd.openxmlformats-officedocument.presentationml.notesSlide+xml"/>
  <Override PartName="/ppt/tags/tag45.xml" ContentType="application/vnd.openxmlformats-officedocument.presentationml.tags+xml"/>
  <Override PartName="/ppt/notesSlides/notesSlide15.xml" ContentType="application/vnd.openxmlformats-officedocument.presentationml.notesSlide+xml"/>
  <Override PartName="/ppt/tags/tag46.xml" ContentType="application/vnd.openxmlformats-officedocument.presentationml.tags+xml"/>
  <Override PartName="/ppt/notesSlides/notesSlide16.xml" ContentType="application/vnd.openxmlformats-officedocument.presentationml.notesSlide+xml"/>
  <Override PartName="/ppt/tags/tag47.xml" ContentType="application/vnd.openxmlformats-officedocument.presentationml.tags+xml"/>
  <Override PartName="/ppt/notesSlides/notesSlide17.xml" ContentType="application/vnd.openxmlformats-officedocument.presentationml.notesSlide+xml"/>
  <Override PartName="/ppt/tags/tag48.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1"/>
  </p:sldMasterIdLst>
  <p:notesMasterIdLst>
    <p:notesMasterId r:id="rId48"/>
  </p:notesMasterIdLst>
  <p:handoutMasterIdLst>
    <p:handoutMasterId r:id="rId49"/>
  </p:handoutMasterIdLst>
  <p:sldIdLst>
    <p:sldId id="2147483371" r:id="rId2"/>
    <p:sldId id="2147483372" r:id="rId3"/>
    <p:sldId id="2147483373" r:id="rId4"/>
    <p:sldId id="2147483376" r:id="rId5"/>
    <p:sldId id="2147483377" r:id="rId6"/>
    <p:sldId id="2147483361" r:id="rId7"/>
    <p:sldId id="2147483329" r:id="rId8"/>
    <p:sldId id="2147483353" r:id="rId9"/>
    <p:sldId id="2147483354" r:id="rId10"/>
    <p:sldId id="2147483375" r:id="rId11"/>
    <p:sldId id="2147483355" r:id="rId12"/>
    <p:sldId id="2147483378" r:id="rId13"/>
    <p:sldId id="2147483356" r:id="rId14"/>
    <p:sldId id="2147483360" r:id="rId15"/>
    <p:sldId id="2147483330" r:id="rId16"/>
    <p:sldId id="2147483304" r:id="rId17"/>
    <p:sldId id="2147483305" r:id="rId18"/>
    <p:sldId id="2147483306" r:id="rId19"/>
    <p:sldId id="2147483358" r:id="rId20"/>
    <p:sldId id="2147483374" r:id="rId21"/>
    <p:sldId id="2147483310" r:id="rId22"/>
    <p:sldId id="2147483344" r:id="rId23"/>
    <p:sldId id="2147483313" r:id="rId24"/>
    <p:sldId id="2147483311" r:id="rId25"/>
    <p:sldId id="2147483331" r:id="rId26"/>
    <p:sldId id="2147483348" r:id="rId27"/>
    <p:sldId id="2147483359" r:id="rId28"/>
    <p:sldId id="2147483321" r:id="rId29"/>
    <p:sldId id="2147483322" r:id="rId30"/>
    <p:sldId id="2147483323" r:id="rId31"/>
    <p:sldId id="2147483324" r:id="rId32"/>
    <p:sldId id="2147483326" r:id="rId33"/>
    <p:sldId id="2147483363" r:id="rId34"/>
    <p:sldId id="2147483362" r:id="rId35"/>
    <p:sldId id="2147483325" r:id="rId36"/>
    <p:sldId id="2147483347" r:id="rId37"/>
    <p:sldId id="2147483315" r:id="rId38"/>
    <p:sldId id="2147483314" r:id="rId39"/>
    <p:sldId id="2147483320" r:id="rId40"/>
    <p:sldId id="2147483332" r:id="rId41"/>
    <p:sldId id="2147483312" r:id="rId42"/>
    <p:sldId id="2147483367" r:id="rId43"/>
    <p:sldId id="2147483368" r:id="rId44"/>
    <p:sldId id="2147483369" r:id="rId45"/>
    <p:sldId id="2147483370" r:id="rId46"/>
    <p:sldId id="2147483341" r:id="rId47"/>
  </p:sldIdLst>
  <p:sldSz cx="12192000" cy="6858000"/>
  <p:notesSz cx="6735763" cy="9866313"/>
  <p:custShowLst>
    <p:custShow name="Format Guide Workshop" id="0">
      <p:sldLst/>
    </p:custShow>
  </p:custShowLst>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55" userDrawn="1">
          <p15:clr>
            <a:srgbClr val="A4A3A4"/>
          </p15:clr>
        </p15:guide>
        <p15:guide id="4" pos="3840">
          <p15:clr>
            <a:srgbClr val="A4A3A4"/>
          </p15:clr>
        </p15:guide>
        <p15:guide id="5" orient="horz" pos="2682" userDrawn="1">
          <p15:clr>
            <a:srgbClr val="A4A3A4"/>
          </p15:clr>
        </p15:guide>
        <p15:guide id="6" orient="horz"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4350"/>
    <a:srgbClr val="CCECFF"/>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5" autoAdjust="0"/>
    <p:restoredTop sz="94660"/>
  </p:normalViewPr>
  <p:slideViewPr>
    <p:cSldViewPr snapToGrid="0">
      <p:cViewPr varScale="1">
        <p:scale>
          <a:sx n="64" d="100"/>
          <a:sy n="64" d="100"/>
        </p:scale>
        <p:origin x="1086" y="72"/>
      </p:cViewPr>
      <p:guideLst>
        <p:guide orient="horz" pos="255"/>
        <p:guide pos="3840"/>
        <p:guide orient="horz" pos="2682"/>
        <p:guide orient="horz"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microsoft.com/office/2018/10/relationships/authors" Target="authors.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4/16/2025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4/16/2025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02B22-B7FC-22B9-E45B-84F50DA07C9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153C5E0-3FB5-DBB0-1E30-5BBD1AD0A01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EC703E-5FE6-1AAB-DAD4-ADCC28530A1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BF7DD06-7D56-7351-A0E1-42ECC22A7FE1}"/>
              </a:ext>
            </a:extLst>
          </p:cNvPr>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3539654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4040264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D9B19-7708-F94B-D9AF-FFD4B16B5B6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510D8D4-1D1C-2113-5894-ABA80157E02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DF42946-4AEC-4EF4-94F2-2833D6B93D3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A18568D-AB72-D659-A95D-AEE66A41BBEA}"/>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563816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6AAC3-7B38-F3F9-2DE9-B27FC8004D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F14503-D067-E4CF-F629-310CAF37B21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46E3CF6-012F-1B10-1C93-5CF0908A034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EA7B006-D5A9-7F92-B37E-FF278079A85B}"/>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1347583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935817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31C6E-6330-EB76-709B-CF4AE2EFD55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918BF6D-AA93-3251-846D-882B68F31AA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DF69B5-40E7-2889-6259-F0538DAD1FD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75B42CB-9195-7E72-1CB9-458D523A8D97}"/>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3827806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3F07A-CD14-4362-C2CD-B1BB58FD5BB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FAAFD3F-6382-CAFD-6E56-350E18962FD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5CE89D-EB15-CBDD-9BDD-2E5F17B0267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6D902D5-88D2-5F0F-1AE4-EC753A64F547}"/>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2793836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36D30-0AD5-61D2-0DFF-E69CA3D34B1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664C0F-091D-6C11-8179-CC543C4D823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4CA5E9-DE71-C226-BB5C-006E6E3AE0A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C7BF179-D2CE-EFA0-7827-3E39C6CBDFE0}"/>
              </a:ext>
            </a:extLst>
          </p:cNvPr>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1189232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42B84-21DA-1ABF-4E75-0CA979E7B67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8059C2D-5911-2943-B960-C2B93A868FB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AAEC27-40A1-0DA6-BFA7-767F6C725B1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34733F1-17F9-6317-760C-BE358081A71A}"/>
              </a:ext>
            </a:extLst>
          </p:cNvPr>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1071138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99702-9DA6-C242-5B41-60A153710C3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C9FF38D-D9AD-CA94-8871-73BB1AA2716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45BC17A-F6EC-8E64-12F2-E1CAEB76708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25F100-277E-2AD6-5B02-236CEF0991C2}"/>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145062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71A14-23DF-AD46-E404-BB24F705E56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6954355-6F9F-C37B-17A8-C9F2A9F5F13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9482DC-9231-F558-0330-845DB2AB726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D59AB3A-B43F-5B07-9D90-669CFDF1FB47}"/>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57400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E7CF7-1DEE-0946-5C03-054418CCAE0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685F12B-3DD6-F10E-4B95-A673EE72996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7211EBB-06E7-D2CF-1F27-4C193C8DE7D3}"/>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AC00890-31D0-A361-FB67-B60EAD066A0F}"/>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3237319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0D35C-C179-238B-E9CF-4ECC49F3200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3204717-FF2E-6166-FEF5-A5EDC8C3848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95A009D-9C60-5989-A569-E4C78F477FBB}"/>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60F59F3-B2C7-329B-A58B-E93ECBFE15F1}"/>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757226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1D01B-7607-2418-FDE9-7B393995AA0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7AFC07-7DB5-C9A5-1290-DF8E2FC2F22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AA731D-F5B0-4E4E-C249-F3EE9C814F6B}"/>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5E46C45-8D5E-E7F0-3F2D-7BB0573BAF2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607440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C482E-0D3D-18D4-CEB8-6CF1265DEBC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8070B1-BD58-1422-754F-5294690B594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9279F8-DF22-1F38-D2E9-7E8E2E8A33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9C67421-33A3-5C7F-B024-E8A7EB4C048A}"/>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207725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697AD-A021-BCE5-D75F-EF4BD2B9AB4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0D3232D-7758-A198-3F15-6C98055B9F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B1DE17-AADE-88E3-F0CA-1D204E726E5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15BD28A-57FD-8C18-6D03-C1102F4D197D}"/>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2678084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F6FCB-7C84-123C-E3A5-7CF1837F25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110E0E6-0A59-108B-F291-0DD93EEBF9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DBFDA7-42AA-4FE4-22C9-A720005BE6F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A1347EF-99F6-D892-6A17-2D875B1480B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455828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E0D7B70C-BE06-90CB-BBE9-1966FE9B5935}"/>
              </a:ext>
            </a:extLst>
          </p:cNvPr>
          <p:cNvGraphicFramePr>
            <a:graphicFrameLocks noChangeAspect="1"/>
          </p:cNvGraphicFramePr>
          <p:nvPr userDrawn="1">
            <p:custDataLst>
              <p:tags r:id="rId1"/>
            </p:custDataLst>
            <p:extLst>
              <p:ext uri="{D42A27DB-BD31-4B8C-83A1-F6EECF244321}">
                <p14:modId xmlns:p14="http://schemas.microsoft.com/office/powerpoint/2010/main" val="493749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7" name="think-cell data - do not delete" hidden="1">
                        <a:extLst>
                          <a:ext uri="{FF2B5EF4-FFF2-40B4-BE49-F238E27FC236}">
                            <a16:creationId xmlns:a16="http://schemas.microsoft.com/office/drawing/2014/main" id="{E0D7B70C-BE06-90CB-BBE9-1966FE9B593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0" name="直線コネクタ 9">
            <a:extLst>
              <a:ext uri="{FF2B5EF4-FFF2-40B4-BE49-F238E27FC236}">
                <a16:creationId xmlns:a16="http://schemas.microsoft.com/office/drawing/2014/main" id="{5ED555D8-2AB4-8665-1C1D-CCAF67E70194}"/>
              </a:ext>
            </a:extLst>
          </p:cNvPr>
          <p:cNvCxnSpPr>
            <a:cxnSpLocks/>
          </p:cNvCxnSpPr>
          <p:nvPr userDrawn="1"/>
        </p:nvCxnSpPr>
        <p:spPr>
          <a:xfrm>
            <a:off x="628650" y="1297167"/>
            <a:ext cx="109347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タイトル 11">
            <a:extLst>
              <a:ext uri="{FF2B5EF4-FFF2-40B4-BE49-F238E27FC236}">
                <a16:creationId xmlns:a16="http://schemas.microsoft.com/office/drawing/2014/main" id="{461B3212-35C7-A466-00A6-CEEA1A092C44}"/>
              </a:ext>
            </a:extLst>
          </p:cNvPr>
          <p:cNvSpPr>
            <a:spLocks noGrp="1"/>
          </p:cNvSpPr>
          <p:nvPr>
            <p:ph type="title"/>
          </p:nvPr>
        </p:nvSpPr>
        <p:spPr>
          <a:xfrm>
            <a:off x="628650" y="180000"/>
            <a:ext cx="10934699" cy="221599"/>
          </a:xfrm>
        </p:spPr>
        <p:txBody>
          <a:bodyPr vert="horz"/>
          <a:lstStyle>
            <a:lvl1pPr>
              <a:defRPr sz="1600"/>
            </a:lvl1pPr>
          </a:lstStyle>
          <a:p>
            <a:r>
              <a:rPr kumimoji="1" lang="ja-JP" altLang="en-US"/>
              <a:t>マスター タイトルの書式設定</a:t>
            </a:r>
          </a:p>
        </p:txBody>
      </p:sp>
      <p:sp>
        <p:nvSpPr>
          <p:cNvPr id="26" name="コンテンツ プレースホルダー 25">
            <a:extLst>
              <a:ext uri="{FF2B5EF4-FFF2-40B4-BE49-F238E27FC236}">
                <a16:creationId xmlns:a16="http://schemas.microsoft.com/office/drawing/2014/main" id="{E7DFCE51-56E9-0A0F-5CCA-43B037FDE340}"/>
              </a:ext>
            </a:extLst>
          </p:cNvPr>
          <p:cNvSpPr>
            <a:spLocks noGrp="1"/>
          </p:cNvSpPr>
          <p:nvPr>
            <p:ph sz="quarter" idx="10"/>
          </p:nvPr>
        </p:nvSpPr>
        <p:spPr>
          <a:xfrm>
            <a:off x="628650" y="491820"/>
            <a:ext cx="10934700" cy="750887"/>
          </a:xfrm>
        </p:spPr>
        <p:txBody>
          <a:bodyPr/>
          <a:lstStyle>
            <a:lvl1pPr>
              <a:lnSpc>
                <a:spcPct val="100000"/>
              </a:lnSpc>
              <a:spcBef>
                <a:spcPts val="0"/>
              </a:spcBef>
              <a:spcAft>
                <a:spcPts val="0"/>
              </a:spcAft>
              <a:defRPr sz="2400"/>
            </a:lvl1pPr>
            <a:lvl2pPr>
              <a:defRPr sz="2400"/>
            </a:lvl2pPr>
            <a:lvl3pPr>
              <a:defRPr sz="2400"/>
            </a:lvl3pPr>
            <a:lvl4pPr>
              <a:defRPr sz="2400"/>
            </a:lvl4pPr>
            <a:lvl5pPr>
              <a:defRPr sz="2400"/>
            </a:lvl5pPr>
          </a:lstStyle>
          <a:p>
            <a:pPr lvl="0"/>
            <a:r>
              <a:rPr kumimoji="1" lang="ja-JP" altLang="en-US"/>
              <a:t>マスター テキストの書式設定</a:t>
            </a:r>
          </a:p>
        </p:txBody>
      </p:sp>
    </p:spTree>
    <p:extLst>
      <p:ext uri="{BB962C8B-B14F-4D97-AF65-F5344CB8AC3E}">
        <p14:creationId xmlns:p14="http://schemas.microsoft.com/office/powerpoint/2010/main" val="8677128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ysClr val="windowText" lastClr="000000"/>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ysClr val="windowText" lastClr="000000"/>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ysClr val="windowText" lastClr="000000"/>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tx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33827"/>
            <a:ext cx="381001"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ysClr val="windowText" lastClr="000000"/>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ysClr val="windowText" lastClr="000000"/>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1" y="6405036"/>
            <a:ext cx="1482050" cy="153888"/>
          </a:xfrm>
          <a:prstGeom prst="rect">
            <a:avLst/>
          </a:prstGeom>
        </p:spPr>
        <p:txBody>
          <a:bodyPr/>
          <a:lstStyle>
            <a:lvl1pPr>
              <a:defRPr>
                <a:solidFill>
                  <a:sysClr val="windowText" lastClr="000000"/>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4388">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spTree>
    <p:extLst>
      <p:ext uri="{BB962C8B-B14F-4D97-AF65-F5344CB8AC3E}">
        <p14:creationId xmlns:p14="http://schemas.microsoft.com/office/powerpoint/2010/main" val="4090498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33191"/>
            <a:ext cx="381001"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tx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tx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1" y="6405036"/>
            <a:ext cx="1482050" cy="153888"/>
          </a:xfrm>
          <a:prstGeom prst="rect">
            <a:avLst/>
          </a:prstGeom>
        </p:spPr>
        <p:txBody>
          <a:bodyPr/>
          <a:lstStyle>
            <a:lvl1pPr>
              <a:defRPr>
                <a:solidFill>
                  <a:schemeClr val="tx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6226238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8"/>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9" imgW="639" imgH="642" progId="TCLayout.ActiveDocument.1">
                  <p:embed/>
                </p:oleObj>
              </mc:Choice>
              <mc:Fallback>
                <p:oleObj name="think-cellスライド" r:id="rId9"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20" r:id="rId1"/>
    <p:sldLayoutId id="2147485114" r:id="rId2"/>
    <p:sldLayoutId id="2147485092" r:id="rId3"/>
    <p:sldLayoutId id="2147485119" r:id="rId4"/>
    <p:sldLayoutId id="2147485153" r:id="rId5"/>
    <p:sldLayoutId id="2147485154" r:id="rId6"/>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5" userDrawn="1">
          <p15:clr>
            <a:srgbClr val="F26B43"/>
          </p15:clr>
        </p15:guide>
        <p15:guide id="2" pos="396" userDrawn="1">
          <p15:clr>
            <a:srgbClr val="F26B43"/>
          </p15:clr>
        </p15:guide>
        <p15:guide id="3" pos="7284" userDrawn="1">
          <p15:clr>
            <a:srgbClr val="F26B43"/>
          </p15:clr>
        </p15:guide>
        <p15:guide id="4" orient="horz" pos="399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2.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2.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2.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2.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4.xml"/><Relationship Id="rId1" Type="http://schemas.openxmlformats.org/officeDocument/2006/relationships/tags" Target="../tags/tag17.xml"/><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2.e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2.emf"/><Relationship Id="rId4" Type="http://schemas.openxmlformats.org/officeDocument/2006/relationships/oleObject" Target="../embeddings/oleObject16.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image" Target="../media/image2.emf"/><Relationship Id="rId4" Type="http://schemas.openxmlformats.org/officeDocument/2006/relationships/oleObject" Target="../embeddings/oleObject17.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2.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2.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2.emf"/><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tags" Target="../tags/tag27.xml"/><Relationship Id="rId4" Type="http://schemas.openxmlformats.org/officeDocument/2006/relationships/image" Target="../media/image2.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4.xml"/><Relationship Id="rId1" Type="http://schemas.openxmlformats.org/officeDocument/2006/relationships/tags" Target="../tags/tag28.xml"/><Relationship Id="rId4" Type="http://schemas.openxmlformats.org/officeDocument/2006/relationships/image" Target="../media/image4.e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9.xml"/><Relationship Id="rId5" Type="http://schemas.openxmlformats.org/officeDocument/2006/relationships/image" Target="../media/image2.emf"/><Relationship Id="rId4" Type="http://schemas.openxmlformats.org/officeDocument/2006/relationships/oleObject" Target="../embeddings/oleObject26.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2.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2.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2.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2.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2.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2.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image" Target="../media/image2.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4.xml"/><Relationship Id="rId1" Type="http://schemas.openxmlformats.org/officeDocument/2006/relationships/tags" Target="../tags/tag38.xml"/><Relationship Id="rId4" Type="http://schemas.openxmlformats.org/officeDocument/2006/relationships/image" Target="../media/image2.e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39.xml"/><Relationship Id="rId5" Type="http://schemas.openxmlformats.org/officeDocument/2006/relationships/image" Target="../media/image2.emf"/><Relationship Id="rId4" Type="http://schemas.openxmlformats.org/officeDocument/2006/relationships/oleObject" Target="../embeddings/oleObject34.bin"/></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xml"/><Relationship Id="rId1" Type="http://schemas.openxmlformats.org/officeDocument/2006/relationships/tags" Target="../tags/tag40.xml"/><Relationship Id="rId4" Type="http://schemas.openxmlformats.org/officeDocument/2006/relationships/image" Target="../media/image2.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xml"/><Relationship Id="rId1" Type="http://schemas.openxmlformats.org/officeDocument/2006/relationships/tags" Target="../tags/tag41.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tags" Target="../tags/tag6.xml"/><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tags" Target="../tags/tag42.xml"/><Relationship Id="rId4" Type="http://schemas.openxmlformats.org/officeDocument/2006/relationships/image" Target="../media/image2.emf"/></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43.xml"/><Relationship Id="rId5" Type="http://schemas.openxmlformats.org/officeDocument/2006/relationships/image" Target="../media/image2.emf"/><Relationship Id="rId4" Type="http://schemas.openxmlformats.org/officeDocument/2006/relationships/oleObject" Target="../embeddings/oleObject37.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44.xml"/><Relationship Id="rId5" Type="http://schemas.openxmlformats.org/officeDocument/2006/relationships/image" Target="../media/image2.emf"/><Relationship Id="rId4" Type="http://schemas.openxmlformats.org/officeDocument/2006/relationships/oleObject" Target="../embeddings/oleObject37.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45.xml"/><Relationship Id="rId5" Type="http://schemas.openxmlformats.org/officeDocument/2006/relationships/image" Target="../media/image2.emf"/><Relationship Id="rId4" Type="http://schemas.openxmlformats.org/officeDocument/2006/relationships/oleObject" Target="../embeddings/oleObject38.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46.xml"/><Relationship Id="rId5" Type="http://schemas.openxmlformats.org/officeDocument/2006/relationships/image" Target="../media/image2.emf"/><Relationship Id="rId4" Type="http://schemas.openxmlformats.org/officeDocument/2006/relationships/oleObject" Target="../embeddings/oleObject39.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47.xml"/><Relationship Id="rId5" Type="http://schemas.openxmlformats.org/officeDocument/2006/relationships/image" Target="../media/image2.emf"/><Relationship Id="rId4" Type="http://schemas.openxmlformats.org/officeDocument/2006/relationships/oleObject" Target="../embeddings/oleObject40.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tags" Target="../tags/tag48.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7.xml"/><Relationship Id="rId5" Type="http://schemas.openxmlformats.org/officeDocument/2006/relationships/image" Target="../media/image2.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tags" Target="../tags/tag8.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tags" Target="../tags/tag9.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0.xml"/><Relationship Id="rId5" Type="http://schemas.openxmlformats.org/officeDocument/2006/relationships/image" Target="../media/image2.e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2.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A80BAF4-56F8-B867-817A-BAEF2BE721BD}"/>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708EDCA3-C650-5EAA-3DF1-D67B7D3BA426}"/>
              </a:ext>
            </a:extLst>
          </p:cNvPr>
          <p:cNvGraphicFramePr>
            <a:graphicFrameLocks noChangeAspect="1"/>
          </p:cNvGraphicFramePr>
          <p:nvPr>
            <p:custDataLst>
              <p:tags r:id="rId1"/>
            </p:custDataLst>
            <p:extLst>
              <p:ext uri="{D42A27DB-BD31-4B8C-83A1-F6EECF244321}">
                <p14:modId xmlns:p14="http://schemas.microsoft.com/office/powerpoint/2010/main" val="525128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39" imgH="642" progId="TCLayout.ActiveDocument.1">
                  <p:embed/>
                </p:oleObj>
              </mc:Choice>
              <mc:Fallback>
                <p:oleObj name="think-cellスライド" r:id="rId3" imgW="639" imgH="642" progId="TCLayout.ActiveDocument.1">
                  <p:embed/>
                  <p:pic>
                    <p:nvPicPr>
                      <p:cNvPr id="5" name="think-cell data - do not delete" hidden="1">
                        <a:extLst>
                          <a:ext uri="{FF2B5EF4-FFF2-40B4-BE49-F238E27FC236}">
                            <a16:creationId xmlns:a16="http://schemas.microsoft.com/office/drawing/2014/main" id="{708EDCA3-C650-5EAA-3DF1-D67B7D3BA4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93B8756D-3881-F68A-B8F5-B2B6AF35F7E5}"/>
              </a:ext>
            </a:extLst>
          </p:cNvPr>
          <p:cNvSpPr>
            <a:spLocks noGrp="1"/>
          </p:cNvSpPr>
          <p:nvPr>
            <p:ph type="title" idx="4294967295"/>
          </p:nvPr>
        </p:nvSpPr>
        <p:spPr>
          <a:xfrm>
            <a:off x="436563" y="785283"/>
            <a:ext cx="11318875" cy="720197"/>
          </a:xfrm>
          <a:noFill/>
        </p:spPr>
        <p:txBody>
          <a:bodyPr vert="horz" anchor="ctr"/>
          <a:lstStyle/>
          <a:p>
            <a:pPr algn="ctr">
              <a:tabLst>
                <a:tab pos="10768013" algn="r"/>
              </a:tabLst>
            </a:pPr>
            <a:r>
              <a:rPr kumimoji="1" lang="ja-JP" altLang="en-US" sz="3200">
                <a:solidFill>
                  <a:sysClr val="windowText" lastClr="000000"/>
                </a:solidFill>
              </a:rPr>
              <a:t>事業計画書</a:t>
            </a:r>
            <a:br>
              <a:rPr kumimoji="1" lang="en-US" altLang="ja-JP" sz="2000">
                <a:solidFill>
                  <a:sysClr val="windowText" lastClr="000000"/>
                </a:solidFill>
              </a:rPr>
            </a:br>
            <a:r>
              <a:rPr kumimoji="1" lang="ja-JP" altLang="en-US" sz="2000">
                <a:solidFill>
                  <a:sysClr val="windowText" lastClr="000000"/>
                </a:solidFill>
              </a:rPr>
              <a:t>令和</a:t>
            </a:r>
            <a:r>
              <a:rPr kumimoji="1" lang="en-US" altLang="ja-JP" sz="2000">
                <a:solidFill>
                  <a:sysClr val="windowText" lastClr="000000"/>
                </a:solidFill>
              </a:rPr>
              <a:t>6</a:t>
            </a:r>
            <a:r>
              <a:rPr kumimoji="1" lang="ja-JP" altLang="en-US" sz="2000">
                <a:solidFill>
                  <a:sysClr val="windowText" lastClr="000000"/>
                </a:solidFill>
              </a:rPr>
              <a:t>年度補正　再生・細胞医療・遺伝子治療製造設備支援事業費補助金</a:t>
            </a:r>
            <a:endParaRPr kumimoji="1" lang="en-US" sz="1100">
              <a:solidFill>
                <a:sysClr val="windowText" lastClr="000000"/>
              </a:solidFill>
            </a:endParaRPr>
          </a:p>
        </p:txBody>
      </p:sp>
      <p:graphicFrame>
        <p:nvGraphicFramePr>
          <p:cNvPr id="6" name="表 5">
            <a:extLst>
              <a:ext uri="{FF2B5EF4-FFF2-40B4-BE49-F238E27FC236}">
                <a16:creationId xmlns:a16="http://schemas.microsoft.com/office/drawing/2014/main" id="{A2D0EAD3-0D27-D7C9-7D91-9768D768FF4D}"/>
              </a:ext>
            </a:extLst>
          </p:cNvPr>
          <p:cNvGraphicFramePr>
            <a:graphicFrameLocks noGrp="1"/>
          </p:cNvGraphicFramePr>
          <p:nvPr>
            <p:extLst>
              <p:ext uri="{D42A27DB-BD31-4B8C-83A1-F6EECF244321}">
                <p14:modId xmlns:p14="http://schemas.microsoft.com/office/powerpoint/2010/main" val="626798476"/>
              </p:ext>
            </p:extLst>
          </p:nvPr>
        </p:nvGraphicFramePr>
        <p:xfrm>
          <a:off x="1581151" y="2038350"/>
          <a:ext cx="9029698" cy="4152899"/>
        </p:xfrm>
        <a:graphic>
          <a:graphicData uri="http://schemas.openxmlformats.org/drawingml/2006/table">
            <a:tbl>
              <a:tblPr firstRow="1" bandRow="1">
                <a:tableStyleId>{5C22544A-7EE6-4342-B048-85BDC9FD1C3A}</a:tableStyleId>
              </a:tblPr>
              <a:tblGrid>
                <a:gridCol w="1131569">
                  <a:extLst>
                    <a:ext uri="{9D8B030D-6E8A-4147-A177-3AD203B41FA5}">
                      <a16:colId xmlns:a16="http://schemas.microsoft.com/office/drawing/2014/main" val="236298950"/>
                    </a:ext>
                  </a:extLst>
                </a:gridCol>
                <a:gridCol w="1705645">
                  <a:extLst>
                    <a:ext uri="{9D8B030D-6E8A-4147-A177-3AD203B41FA5}">
                      <a16:colId xmlns:a16="http://schemas.microsoft.com/office/drawing/2014/main" val="3080142680"/>
                    </a:ext>
                  </a:extLst>
                </a:gridCol>
                <a:gridCol w="6192484">
                  <a:extLst>
                    <a:ext uri="{9D8B030D-6E8A-4147-A177-3AD203B41FA5}">
                      <a16:colId xmlns:a16="http://schemas.microsoft.com/office/drawing/2014/main" val="3547128731"/>
                    </a:ext>
                  </a:extLst>
                </a:gridCol>
              </a:tblGrid>
              <a:tr h="1480355">
                <a:tc gridSpan="2">
                  <a:txBody>
                    <a:bodyPr/>
                    <a:lstStyle/>
                    <a:p>
                      <a:pPr algn="l"/>
                      <a:r>
                        <a:rPr kumimoji="1" lang="ja-JP" altLang="en-US" sz="1800" b="1">
                          <a:solidFill>
                            <a:schemeClr val="tx1"/>
                          </a:solidFill>
                          <a:latin typeface="Meiryo UI" panose="020B0604030504040204" pitchFamily="50" charset="-128"/>
                          <a:ea typeface="Meiryo UI" panose="020B0604030504040204" pitchFamily="50" charset="-128"/>
                        </a:rPr>
                        <a:t>申請事業名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D3E3">
                        <a:alpha val="60000"/>
                      </a:srgbClr>
                    </a:solidFill>
                  </a:tcPr>
                </a:tc>
                <a:tc hMerge="1">
                  <a:txBody>
                    <a:bodyPr/>
                    <a:lstStyle/>
                    <a:p>
                      <a:pPr algn="l"/>
                      <a:endParaRPr kumimoji="1" lang="ja-JP" altLang="en-US" sz="18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l"/>
                      <a:r>
                        <a:rPr kumimoji="1" lang="ja-JP" altLang="en-US" sz="1800" b="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61618447"/>
                  </a:ext>
                </a:extLst>
              </a:tr>
              <a:tr h="1336272">
                <a:tc rowSpan="2">
                  <a:txBody>
                    <a:bodyPr/>
                    <a:lstStyle/>
                    <a:p>
                      <a:pPr algn="l"/>
                      <a:r>
                        <a:rPr kumimoji="1" lang="ja-JP" altLang="en-US" sz="1800" b="1">
                          <a:solidFill>
                            <a:schemeClr val="tx1"/>
                          </a:solidFill>
                          <a:latin typeface="Meiryo UI" panose="020B0604030504040204" pitchFamily="50" charset="-128"/>
                          <a:ea typeface="Meiryo UI" panose="020B0604030504040204" pitchFamily="50" charset="-128"/>
                        </a:rPr>
                        <a:t>申請者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D3E3">
                        <a:alpha val="60000"/>
                      </a:srgbClr>
                    </a:solidFill>
                  </a:tcPr>
                </a:tc>
                <a:tc>
                  <a:txBody>
                    <a:bodyPr/>
                    <a:lstStyle/>
                    <a:p>
                      <a:pPr algn="l"/>
                      <a:r>
                        <a:rPr kumimoji="1" lang="ja-JP" altLang="en-US" sz="1800" b="1">
                          <a:solidFill>
                            <a:schemeClr val="tx1"/>
                          </a:solidFill>
                          <a:latin typeface="Meiryo UI" panose="020B0604030504040204" pitchFamily="50" charset="-128"/>
                          <a:ea typeface="Meiryo UI" panose="020B0604030504040204" pitchFamily="50" charset="-128"/>
                        </a:rPr>
                        <a:t>申請の主たる</a:t>
                      </a:r>
                      <a:br>
                        <a:rPr kumimoji="1" lang="en-US" altLang="ja-JP" sz="1800" b="1">
                          <a:solidFill>
                            <a:schemeClr val="tx1"/>
                          </a:solidFill>
                          <a:latin typeface="Meiryo UI" panose="020B0604030504040204" pitchFamily="50" charset="-128"/>
                          <a:ea typeface="Meiryo UI" panose="020B0604030504040204" pitchFamily="50" charset="-128"/>
                        </a:rPr>
                      </a:br>
                      <a:r>
                        <a:rPr kumimoji="1" lang="ja-JP" altLang="en-US" sz="1800" b="1">
                          <a:solidFill>
                            <a:schemeClr val="tx1"/>
                          </a:solidFill>
                          <a:latin typeface="Meiryo UI" panose="020B0604030504040204" pitchFamily="50" charset="-128"/>
                          <a:ea typeface="Meiryo UI" panose="020B0604030504040204" pitchFamily="50" charset="-128"/>
                        </a:rPr>
                        <a:t>事業者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D3E3">
                        <a:alpha val="60000"/>
                      </a:srgbClr>
                    </a:solidFill>
                  </a:tcPr>
                </a:tc>
                <a:tc>
                  <a:txBody>
                    <a:bodyPr/>
                    <a:lstStyle/>
                    <a:p>
                      <a:pPr algn="l"/>
                      <a:r>
                        <a:rPr kumimoji="1" lang="ja-JP" altLang="en-US" sz="1800" b="0">
                          <a:solidFill>
                            <a:schemeClr val="tx1"/>
                          </a:solidFill>
                          <a:latin typeface="Meiryo UI" panose="020B0604030504040204" pitchFamily="50" charset="-128"/>
                          <a:ea typeface="Meiryo UI" panose="020B0604030504040204" pitchFamily="50" charset="-128"/>
                        </a:rPr>
                        <a:t>事業者名：</a:t>
                      </a:r>
                      <a:endParaRPr kumimoji="1" lang="en-US" altLang="ja-JP" sz="1800" b="0">
                        <a:solidFill>
                          <a:schemeClr val="tx1"/>
                        </a:solidFill>
                        <a:latin typeface="Meiryo UI" panose="020B0604030504040204" pitchFamily="50" charset="-128"/>
                        <a:ea typeface="Meiryo UI" panose="020B0604030504040204" pitchFamily="50" charset="-128"/>
                      </a:endParaRPr>
                    </a:p>
                    <a:p>
                      <a:pPr algn="l"/>
                      <a:r>
                        <a:rPr kumimoji="1" lang="ja-JP" altLang="en-US" sz="1800" b="0">
                          <a:solidFill>
                            <a:schemeClr val="tx1"/>
                          </a:solidFill>
                          <a:latin typeface="Meiryo UI" panose="020B0604030504040204" pitchFamily="50" charset="-128"/>
                          <a:ea typeface="Meiryo UI" panose="020B0604030504040204" pitchFamily="50" charset="-128"/>
                        </a:rPr>
                        <a:t>代表者名：　（例）代表取締役社長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956364"/>
                  </a:ext>
                </a:extLst>
              </a:tr>
              <a:tr h="1336272">
                <a:tc vMerge="1">
                  <a:txBody>
                    <a:bodyPr/>
                    <a:lstStyle/>
                    <a:p>
                      <a:pPr algn="l"/>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l"/>
                      <a:r>
                        <a:rPr kumimoji="1" lang="ja-JP" altLang="en-US" sz="1800" b="1">
                          <a:solidFill>
                            <a:schemeClr val="tx1"/>
                          </a:solidFill>
                          <a:latin typeface="Meiryo UI" panose="020B0604030504040204" pitchFamily="50" charset="-128"/>
                          <a:ea typeface="Meiryo UI" panose="020B0604030504040204" pitchFamily="50" charset="-128"/>
                        </a:rPr>
                        <a:t>共同事業者</a:t>
                      </a:r>
                      <a:br>
                        <a:rPr kumimoji="1" lang="en-US" altLang="ja-JP" sz="1800" b="1">
                          <a:solidFill>
                            <a:schemeClr val="tx1"/>
                          </a:solidFill>
                          <a:latin typeface="Meiryo UI" panose="020B0604030504040204" pitchFamily="50" charset="-128"/>
                          <a:ea typeface="Meiryo UI" panose="020B0604030504040204" pitchFamily="50" charset="-128"/>
                        </a:rPr>
                      </a:br>
                      <a:r>
                        <a:rPr kumimoji="1" lang="en-US" altLang="ja-JP" sz="1100" b="0">
                          <a:solidFill>
                            <a:schemeClr val="tx1"/>
                          </a:solidFill>
                          <a:latin typeface="Meiryo UI" panose="020B0604030504040204" pitchFamily="50" charset="-128"/>
                          <a:ea typeface="Meiryo UI" panose="020B0604030504040204" pitchFamily="50" charset="-128"/>
                        </a:rPr>
                        <a:t>※</a:t>
                      </a:r>
                      <a:r>
                        <a:rPr kumimoji="1" lang="ja-JP" altLang="en-US" sz="1100" b="0">
                          <a:solidFill>
                            <a:schemeClr val="tx1"/>
                          </a:solidFill>
                          <a:latin typeface="Meiryo UI" panose="020B0604030504040204" pitchFamily="50" charset="-128"/>
                          <a:ea typeface="Meiryo UI" panose="020B0604030504040204" pitchFamily="50" charset="-128"/>
                        </a:rPr>
                        <a:t>必要に応じて行を追加してください</a:t>
                      </a:r>
                      <a:endParaRPr kumimoji="1" lang="ja-JP" altLang="en-US" sz="18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D3E3">
                        <a:alpha val="60000"/>
                      </a:srgbClr>
                    </a:solidFill>
                  </a:tcPr>
                </a:tc>
                <a:tc>
                  <a:txBody>
                    <a:bodyPr/>
                    <a:lstStyle/>
                    <a:p>
                      <a:pPr algn="l"/>
                      <a:r>
                        <a:rPr kumimoji="1" lang="ja-JP" altLang="en-US" sz="1800" b="0" dirty="0">
                          <a:solidFill>
                            <a:schemeClr val="tx1"/>
                          </a:solidFill>
                          <a:latin typeface="Meiryo UI" panose="020B0604030504040204" pitchFamily="50" charset="-128"/>
                          <a:ea typeface="Meiryo UI" panose="020B0604030504040204" pitchFamily="50" charset="-128"/>
                        </a:rPr>
                        <a:t>事業者名：</a:t>
                      </a:r>
                      <a:endParaRPr kumimoji="1" lang="en-US" altLang="ja-JP" sz="1800" b="0" dirty="0">
                        <a:solidFill>
                          <a:schemeClr val="tx1"/>
                        </a:solidFill>
                        <a:latin typeface="Meiryo UI" panose="020B0604030504040204" pitchFamily="50" charset="-128"/>
                        <a:ea typeface="Meiryo UI" panose="020B0604030504040204" pitchFamily="50" charset="-128"/>
                      </a:endParaRPr>
                    </a:p>
                    <a:p>
                      <a:pPr algn="l"/>
                      <a:r>
                        <a:rPr kumimoji="1" lang="ja-JP" altLang="en-US" sz="1800" b="0" dirty="0">
                          <a:solidFill>
                            <a:schemeClr val="tx1"/>
                          </a:solidFill>
                          <a:latin typeface="Meiryo UI" panose="020B0604030504040204" pitchFamily="50" charset="-128"/>
                          <a:ea typeface="Meiryo UI" panose="020B0604030504040204" pitchFamily="50" charset="-128"/>
                        </a:rPr>
                        <a:t>代表者名：　（例）代表取締役社長○○○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28950"/>
                  </a:ext>
                </a:extLst>
              </a:tr>
            </a:tbl>
          </a:graphicData>
        </a:graphic>
      </p:graphicFrame>
    </p:spTree>
    <p:extLst>
      <p:ext uri="{BB962C8B-B14F-4D97-AF65-F5344CB8AC3E}">
        <p14:creationId xmlns:p14="http://schemas.microsoft.com/office/powerpoint/2010/main" val="2802763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D232252-4491-30A8-CC1C-B0227352EFE5}"/>
              </a:ext>
            </a:extLst>
          </p:cNvPr>
          <p:cNvGraphicFramePr>
            <a:graphicFrameLocks noChangeAspect="1"/>
          </p:cNvGraphicFramePr>
          <p:nvPr>
            <p:custDataLst>
              <p:tags r:id="rId1"/>
            </p:custDataLst>
            <p:extLst>
              <p:ext uri="{D42A27DB-BD31-4B8C-83A1-F6EECF244321}">
                <p14:modId xmlns:p14="http://schemas.microsoft.com/office/powerpoint/2010/main" val="30822817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54" imgH="551" progId="TCLayout.ActiveDocument.1">
                  <p:embed/>
                </p:oleObj>
              </mc:Choice>
              <mc:Fallback>
                <p:oleObj name="think-cellスライド" r:id="rId3" imgW="554" imgH="551" progId="TCLayout.ActiveDocument.1">
                  <p:embed/>
                  <p:pic>
                    <p:nvPicPr>
                      <p:cNvPr id="4" name="think-cell data - do not delete" hidden="1">
                        <a:extLst>
                          <a:ext uri="{FF2B5EF4-FFF2-40B4-BE49-F238E27FC236}">
                            <a16:creationId xmlns:a16="http://schemas.microsoft.com/office/drawing/2014/main" id="{7D232252-4491-30A8-CC1C-B0227352EF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83CBA7AC-3F74-E300-FFF9-03EB5185B48A}"/>
              </a:ext>
            </a:extLst>
          </p:cNvPr>
          <p:cNvSpPr>
            <a:spLocks noGrp="1"/>
          </p:cNvSpPr>
          <p:nvPr>
            <p:ph type="title"/>
          </p:nvPr>
        </p:nvSpPr>
        <p:spPr/>
        <p:txBody>
          <a:bodyPr vert="horz"/>
          <a:lstStyle/>
          <a:p>
            <a:r>
              <a:rPr lang="ja-JP" altLang="en-US" dirty="0"/>
              <a:t>（１）ア</a:t>
            </a:r>
            <a:r>
              <a:rPr lang="en-US" altLang="ja-JP" dirty="0"/>
              <a:t>.</a:t>
            </a:r>
            <a:r>
              <a:rPr lang="ja-JP" altLang="en-US" dirty="0"/>
              <a:t>事業の重要性・具体性｜製造するパイプラインの概要①・②　補足資料</a:t>
            </a:r>
          </a:p>
        </p:txBody>
      </p:sp>
      <p:graphicFrame>
        <p:nvGraphicFramePr>
          <p:cNvPr id="9" name="コンテンツ プレースホルダー 8">
            <a:extLst>
              <a:ext uri="{FF2B5EF4-FFF2-40B4-BE49-F238E27FC236}">
                <a16:creationId xmlns:a16="http://schemas.microsoft.com/office/drawing/2014/main" id="{A860AC41-6382-E9EE-D2E3-C7A54889618D}"/>
              </a:ext>
            </a:extLst>
          </p:cNvPr>
          <p:cNvGraphicFramePr>
            <a:graphicFrameLocks noGrp="1"/>
          </p:cNvGraphicFramePr>
          <p:nvPr>
            <p:ph sz="quarter" idx="10"/>
            <p:extLst>
              <p:ext uri="{D42A27DB-BD31-4B8C-83A1-F6EECF244321}">
                <p14:modId xmlns:p14="http://schemas.microsoft.com/office/powerpoint/2010/main" val="488542381"/>
              </p:ext>
            </p:extLst>
          </p:nvPr>
        </p:nvGraphicFramePr>
        <p:xfrm>
          <a:off x="628650" y="1446630"/>
          <a:ext cx="5467350" cy="5002298"/>
        </p:xfrm>
        <a:graphic>
          <a:graphicData uri="http://schemas.openxmlformats.org/drawingml/2006/table">
            <a:tbl>
              <a:tblPr firstRow="1" bandRow="1">
                <a:tableStyleId>{5C22544A-7EE6-4342-B048-85BDC9FD1C3A}</a:tableStyleId>
              </a:tblPr>
              <a:tblGrid>
                <a:gridCol w="2082466">
                  <a:extLst>
                    <a:ext uri="{9D8B030D-6E8A-4147-A177-3AD203B41FA5}">
                      <a16:colId xmlns:a16="http://schemas.microsoft.com/office/drawing/2014/main" val="717147965"/>
                    </a:ext>
                  </a:extLst>
                </a:gridCol>
                <a:gridCol w="3384884">
                  <a:extLst>
                    <a:ext uri="{9D8B030D-6E8A-4147-A177-3AD203B41FA5}">
                      <a16:colId xmlns:a16="http://schemas.microsoft.com/office/drawing/2014/main" val="3687622749"/>
                    </a:ext>
                  </a:extLst>
                </a:gridCol>
              </a:tblGrid>
              <a:tr h="714614">
                <a:tc>
                  <a:txBody>
                    <a:bodyPr/>
                    <a:lstStyle/>
                    <a:p>
                      <a:r>
                        <a:rPr kumimoji="1" lang="ja-JP" altLang="en-US" sz="1400" b="0">
                          <a:solidFill>
                            <a:schemeClr val="tx1"/>
                          </a:solidFill>
                        </a:rPr>
                        <a:t>パイプライン名称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25628202"/>
                  </a:ext>
                </a:extLst>
              </a:tr>
              <a:tr h="714614">
                <a:tc>
                  <a:txBody>
                    <a:bodyPr/>
                    <a:lstStyle/>
                    <a:p>
                      <a:r>
                        <a:rPr kumimoji="1" lang="ja-JP" altLang="en-US" sz="1400" b="0">
                          <a:solidFill>
                            <a:schemeClr val="tx1"/>
                          </a:solidFill>
                        </a:rPr>
                        <a:t>モダリティ名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8380159"/>
                  </a:ext>
                </a:extLst>
              </a:tr>
              <a:tr h="714614">
                <a:tc>
                  <a:txBody>
                    <a:bodyPr/>
                    <a:lstStyle/>
                    <a:p>
                      <a:r>
                        <a:rPr kumimoji="1" lang="en-US" altLang="ja-JP" sz="1400" b="0">
                          <a:solidFill>
                            <a:schemeClr val="tx1"/>
                          </a:solidFill>
                        </a:rPr>
                        <a:t>GMP/GCTP</a:t>
                      </a:r>
                      <a:r>
                        <a:rPr kumimoji="1" lang="ja-JP" altLang="en-US" sz="1400" b="0">
                          <a:solidFill>
                            <a:schemeClr val="tx1"/>
                          </a:solidFill>
                        </a:rPr>
                        <a:t>準拠状況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8050987"/>
                  </a:ext>
                </a:extLst>
              </a:tr>
              <a:tr h="714614">
                <a:tc>
                  <a:txBody>
                    <a:bodyPr/>
                    <a:lstStyle/>
                    <a:p>
                      <a:r>
                        <a:rPr kumimoji="1" lang="ja-JP" altLang="en-US" sz="1400" b="0">
                          <a:solidFill>
                            <a:schemeClr val="tx1"/>
                          </a:solidFill>
                        </a:rPr>
                        <a:t>申請者が担う製造過程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96231007"/>
                  </a:ext>
                </a:extLst>
              </a:tr>
              <a:tr h="714614">
                <a:tc>
                  <a:txBody>
                    <a:bodyPr/>
                    <a:lstStyle/>
                    <a:p>
                      <a:r>
                        <a:rPr kumimoji="1" lang="ja-JP" altLang="en-US" sz="1400" b="0">
                          <a:solidFill>
                            <a:schemeClr val="tx1"/>
                          </a:solidFill>
                        </a:rPr>
                        <a:t>上市予定国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35768499"/>
                  </a:ext>
                </a:extLst>
              </a:tr>
              <a:tr h="714614">
                <a:tc>
                  <a:txBody>
                    <a:bodyPr/>
                    <a:lstStyle/>
                    <a:p>
                      <a:r>
                        <a:rPr kumimoji="1" lang="ja-JP" altLang="en-US" sz="1400" b="0">
                          <a:solidFill>
                            <a:schemeClr val="tx1"/>
                          </a:solidFill>
                        </a:rPr>
                        <a:t>開発の段階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10536888"/>
                  </a:ext>
                </a:extLst>
              </a:tr>
              <a:tr h="714614">
                <a:tc>
                  <a:txBody>
                    <a:bodyPr/>
                    <a:lstStyle/>
                    <a:p>
                      <a:r>
                        <a:rPr kumimoji="1" lang="ja-JP" altLang="en-US" sz="1400" b="0">
                          <a:solidFill>
                            <a:schemeClr val="tx1"/>
                          </a:solidFill>
                        </a:rPr>
                        <a:t>受託元事業者の名称や所在地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7212939"/>
                  </a:ext>
                </a:extLst>
              </a:tr>
            </a:tbl>
          </a:graphicData>
        </a:graphic>
      </p:graphicFrame>
      <p:sp>
        <p:nvSpPr>
          <p:cNvPr id="10" name="正方形/長方形 9">
            <a:extLst>
              <a:ext uri="{FF2B5EF4-FFF2-40B4-BE49-F238E27FC236}">
                <a16:creationId xmlns:a16="http://schemas.microsoft.com/office/drawing/2014/main" id="{DB4BAEC6-A1F9-B983-BDE5-F95C220F4A55}"/>
              </a:ext>
            </a:extLst>
          </p:cNvPr>
          <p:cNvSpPr/>
          <p:nvPr/>
        </p:nvSpPr>
        <p:spPr>
          <a:xfrm>
            <a:off x="6376737" y="1446630"/>
            <a:ext cx="5037221" cy="5002298"/>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a:solidFill>
                  <a:schemeClr val="tx1"/>
                </a:solidFill>
                <a:latin typeface="Meiryo UI" panose="020B0604030504040204" pitchFamily="50" charset="-128"/>
                <a:ea typeface="Meiryo UI" panose="020B0604030504040204" pitchFamily="50" charset="-128"/>
              </a:rPr>
              <a:t>図や文章等（任意）</a:t>
            </a:r>
          </a:p>
        </p:txBody>
      </p:sp>
      <p:sp>
        <p:nvSpPr>
          <p:cNvPr id="7" name="TextBox 51">
            <a:extLst>
              <a:ext uri="{FF2B5EF4-FFF2-40B4-BE49-F238E27FC236}">
                <a16:creationId xmlns:a16="http://schemas.microsoft.com/office/drawing/2014/main" id="{FCF8FF2E-504E-299B-CEAF-762ADC21946E}"/>
              </a:ext>
            </a:extLst>
          </p:cNvPr>
          <p:cNvSpPr txBox="1"/>
          <p:nvPr/>
        </p:nvSpPr>
        <p:spPr>
          <a:xfrm>
            <a:off x="2421593" y="2860451"/>
            <a:ext cx="7348811" cy="1559147"/>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審査委員に開示出来るパイプライン情報については適宜資料を追加しお示しください。（任意）</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左側の表および項目は例ですので、必ずこの項目について記載しなければならないわけではありません。レイアウトや項目含め自由記載とします。</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11" name="コンテンツ プレースホルダー 5">
            <a:extLst>
              <a:ext uri="{FF2B5EF4-FFF2-40B4-BE49-F238E27FC236}">
                <a16:creationId xmlns:a16="http://schemas.microsoft.com/office/drawing/2014/main" id="{D4864E27-7553-2F13-5811-E5F48274B5CA}"/>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a:t>パイプライン</a:t>
            </a:r>
            <a:r>
              <a:rPr lang="en-US" altLang="ja-JP"/>
              <a:t>XXX</a:t>
            </a:r>
            <a:r>
              <a:rPr lang="ja-JP" altLang="en-US"/>
              <a:t>について、</a:t>
            </a:r>
            <a:r>
              <a:rPr lang="en-US" altLang="ja-JP"/>
              <a:t>XX</a:t>
            </a:r>
            <a:r>
              <a:rPr lang="ja-JP" altLang="en-US"/>
              <a:t>から受託し、開発が</a:t>
            </a:r>
            <a:r>
              <a:rPr lang="en-US" altLang="ja-JP"/>
              <a:t>XX</a:t>
            </a:r>
            <a:r>
              <a:rPr lang="ja-JP" altLang="en-US"/>
              <a:t>へと進んでいる</a:t>
            </a:r>
          </a:p>
        </p:txBody>
      </p:sp>
      <p:sp>
        <p:nvSpPr>
          <p:cNvPr id="15" name="正方形/長方形 14">
            <a:extLst>
              <a:ext uri="{FF2B5EF4-FFF2-40B4-BE49-F238E27FC236}">
                <a16:creationId xmlns:a16="http://schemas.microsoft.com/office/drawing/2014/main" id="{04842702-E9EA-2C27-311B-E1EEFD82024A}"/>
              </a:ext>
            </a:extLst>
          </p:cNvPr>
          <p:cNvSpPr/>
          <p:nvPr/>
        </p:nvSpPr>
        <p:spPr>
          <a:xfrm>
            <a:off x="10742141" y="180000"/>
            <a:ext cx="1219200" cy="404879"/>
          </a:xfrm>
          <a:prstGeom prst="rect">
            <a:avLst/>
          </a:prstGeom>
          <a:solidFill>
            <a:schemeClr val="bg1"/>
          </a:solidFill>
          <a:ln w="38100" cap="rnd" cmpd="sng" algn="ctr">
            <a:solidFill>
              <a:schemeClr val="accent6">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accent6">
                    <a:lumMod val="60000"/>
                    <a:lumOff val="40000"/>
                  </a:schemeClr>
                </a:solidFill>
                <a:latin typeface="Meiryo UI" panose="020B0604030504040204" pitchFamily="50" charset="-128"/>
                <a:ea typeface="Meiryo UI" panose="020B0604030504040204" pitchFamily="50" charset="-128"/>
              </a:rPr>
              <a:t>任意</a:t>
            </a:r>
          </a:p>
        </p:txBody>
      </p:sp>
    </p:spTree>
    <p:extLst>
      <p:ext uri="{BB962C8B-B14F-4D97-AF65-F5344CB8AC3E}">
        <p14:creationId xmlns:p14="http://schemas.microsoft.com/office/powerpoint/2010/main" val="4258822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6D8B5-8426-F5F3-D101-7BEC7908D83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2665817-6C15-F8A6-02B1-1AA91F7CCE13}"/>
              </a:ext>
            </a:extLst>
          </p:cNvPr>
          <p:cNvGraphicFramePr>
            <a:graphicFrameLocks noChangeAspect="1"/>
          </p:cNvGraphicFramePr>
          <p:nvPr>
            <p:custDataLst>
              <p:tags r:id="rId1"/>
            </p:custDataLst>
            <p:extLst>
              <p:ext uri="{D42A27DB-BD31-4B8C-83A1-F6EECF244321}">
                <p14:modId xmlns:p14="http://schemas.microsoft.com/office/powerpoint/2010/main" val="3063413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82665817-6C15-F8A6-02B1-1AA91F7CCE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B519C235-DA80-E909-E831-BEB20A6A0401}"/>
              </a:ext>
            </a:extLst>
          </p:cNvPr>
          <p:cNvGraphicFramePr>
            <a:graphicFrameLocks noGrp="1"/>
          </p:cNvGraphicFramePr>
          <p:nvPr>
            <p:extLst>
              <p:ext uri="{D42A27DB-BD31-4B8C-83A1-F6EECF244321}">
                <p14:modId xmlns:p14="http://schemas.microsoft.com/office/powerpoint/2010/main" val="2557503771"/>
              </p:ext>
            </p:extLst>
          </p:nvPr>
        </p:nvGraphicFramePr>
        <p:xfrm>
          <a:off x="628650" y="1898282"/>
          <a:ext cx="10934700" cy="4650745"/>
        </p:xfrm>
        <a:graphic>
          <a:graphicData uri="http://schemas.openxmlformats.org/drawingml/2006/table">
            <a:tbl>
              <a:tblPr firstRow="1" bandRow="1">
                <a:tableStyleId>{5C22544A-7EE6-4342-B048-85BDC9FD1C3A}</a:tableStyleId>
              </a:tblPr>
              <a:tblGrid>
                <a:gridCol w="233330">
                  <a:extLst>
                    <a:ext uri="{9D8B030D-6E8A-4147-A177-3AD203B41FA5}">
                      <a16:colId xmlns:a16="http://schemas.microsoft.com/office/drawing/2014/main" val="4014453213"/>
                    </a:ext>
                  </a:extLst>
                </a:gridCol>
                <a:gridCol w="1871060">
                  <a:extLst>
                    <a:ext uri="{9D8B030D-6E8A-4147-A177-3AD203B41FA5}">
                      <a16:colId xmlns:a16="http://schemas.microsoft.com/office/drawing/2014/main" val="3153680204"/>
                    </a:ext>
                  </a:extLst>
                </a:gridCol>
                <a:gridCol w="883031">
                  <a:extLst>
                    <a:ext uri="{9D8B030D-6E8A-4147-A177-3AD203B41FA5}">
                      <a16:colId xmlns:a16="http://schemas.microsoft.com/office/drawing/2014/main" val="1765545874"/>
                    </a:ext>
                  </a:extLst>
                </a:gridCol>
                <a:gridCol w="883031">
                  <a:extLst>
                    <a:ext uri="{9D8B030D-6E8A-4147-A177-3AD203B41FA5}">
                      <a16:colId xmlns:a16="http://schemas.microsoft.com/office/drawing/2014/main" val="236298950"/>
                    </a:ext>
                  </a:extLst>
                </a:gridCol>
                <a:gridCol w="883031">
                  <a:extLst>
                    <a:ext uri="{9D8B030D-6E8A-4147-A177-3AD203B41FA5}">
                      <a16:colId xmlns:a16="http://schemas.microsoft.com/office/drawing/2014/main" val="2581397940"/>
                    </a:ext>
                  </a:extLst>
                </a:gridCol>
                <a:gridCol w="883031">
                  <a:extLst>
                    <a:ext uri="{9D8B030D-6E8A-4147-A177-3AD203B41FA5}">
                      <a16:colId xmlns:a16="http://schemas.microsoft.com/office/drawing/2014/main" val="2131656339"/>
                    </a:ext>
                  </a:extLst>
                </a:gridCol>
                <a:gridCol w="883031">
                  <a:extLst>
                    <a:ext uri="{9D8B030D-6E8A-4147-A177-3AD203B41FA5}">
                      <a16:colId xmlns:a16="http://schemas.microsoft.com/office/drawing/2014/main" val="3547128731"/>
                    </a:ext>
                  </a:extLst>
                </a:gridCol>
                <a:gridCol w="883031">
                  <a:extLst>
                    <a:ext uri="{9D8B030D-6E8A-4147-A177-3AD203B41FA5}">
                      <a16:colId xmlns:a16="http://schemas.microsoft.com/office/drawing/2014/main" val="355003563"/>
                    </a:ext>
                  </a:extLst>
                </a:gridCol>
                <a:gridCol w="883031">
                  <a:extLst>
                    <a:ext uri="{9D8B030D-6E8A-4147-A177-3AD203B41FA5}">
                      <a16:colId xmlns:a16="http://schemas.microsoft.com/office/drawing/2014/main" val="3539767393"/>
                    </a:ext>
                  </a:extLst>
                </a:gridCol>
                <a:gridCol w="883031">
                  <a:extLst>
                    <a:ext uri="{9D8B030D-6E8A-4147-A177-3AD203B41FA5}">
                      <a16:colId xmlns:a16="http://schemas.microsoft.com/office/drawing/2014/main" val="3720794403"/>
                    </a:ext>
                  </a:extLst>
                </a:gridCol>
                <a:gridCol w="883031">
                  <a:extLst>
                    <a:ext uri="{9D8B030D-6E8A-4147-A177-3AD203B41FA5}">
                      <a16:colId xmlns:a16="http://schemas.microsoft.com/office/drawing/2014/main" val="4164374881"/>
                    </a:ext>
                  </a:extLst>
                </a:gridCol>
                <a:gridCol w="883031">
                  <a:extLst>
                    <a:ext uri="{9D8B030D-6E8A-4147-A177-3AD203B41FA5}">
                      <a16:colId xmlns:a16="http://schemas.microsoft.com/office/drawing/2014/main" val="682488632"/>
                    </a:ext>
                  </a:extLst>
                </a:gridCol>
              </a:tblGrid>
              <a:tr h="35028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noFill/>
                  </a:tcPr>
                </a:tc>
                <a:tc hMerge="1">
                  <a:txBody>
                    <a:bodyPr/>
                    <a:lstStyle/>
                    <a:p>
                      <a:endParaRPr kumimoji="1" lang="ja-JP" altLang="en-US"/>
                    </a:p>
                  </a:txBody>
                  <a:tcPr/>
                </a:tc>
                <a:tc gridSpan="5">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保有拠点（国別）</a:t>
                      </a:r>
                      <a:r>
                        <a:rPr kumimoji="1" lang="en-US" altLang="ja-JP" sz="1400" b="1" dirty="0">
                          <a:solidFill>
                            <a:schemeClr val="tx1"/>
                          </a:solidFill>
                          <a:latin typeface="Meiryo UI" panose="020B0604030504040204" pitchFamily="50" charset="-128"/>
                          <a:ea typeface="Meiryo UI" panose="020B0604030504040204" pitchFamily="50" charset="-128"/>
                        </a:rPr>
                        <a:t>※</a:t>
                      </a:r>
                      <a:r>
                        <a:rPr kumimoji="1" lang="ja-JP" altLang="en-US" sz="1400" b="1" dirty="0">
                          <a:solidFill>
                            <a:schemeClr val="tx1"/>
                          </a:solidFill>
                          <a:latin typeface="Meiryo UI" panose="020B0604030504040204" pitchFamily="50" charset="-128"/>
                          <a:ea typeface="Meiryo UI" panose="020B0604030504040204" pitchFamily="50" charset="-128"/>
                        </a:rPr>
                        <a:t>グループ会社含む</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gridSpan="5">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連携拠点（国別）</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79718521"/>
                  </a:ext>
                </a:extLst>
              </a:tr>
              <a:tr h="35028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noFill/>
                  </a:tcPr>
                </a:tc>
                <a:tc hMerge="1">
                  <a:txBody>
                    <a:bodyPr/>
                    <a:lstStyle/>
                    <a:p>
                      <a:endParaRPr kumimoji="1" lang="ja-JP" altLang="en-US"/>
                    </a:p>
                  </a:txBody>
                  <a:tcPr/>
                </a:tc>
                <a:tc>
                  <a:txBody>
                    <a:bodyPr/>
                    <a:lstStyle/>
                    <a:p>
                      <a:pPr algn="ctr"/>
                      <a:r>
                        <a:rPr kumimoji="1" lang="ja-JP" altLang="en-US" sz="1400" b="0">
                          <a:solidFill>
                            <a:schemeClr val="tx1"/>
                          </a:solidFill>
                          <a:latin typeface="Meiryo UI" panose="020B0604030504040204" pitchFamily="50" charset="-128"/>
                          <a:ea typeface="Meiryo UI" panose="020B0604030504040204" pitchFamily="50" charset="-128"/>
                        </a:rPr>
                        <a:t>米国</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b="0">
                          <a:solidFill>
                            <a:schemeClr val="tx1"/>
                          </a:solidFill>
                          <a:latin typeface="Meiryo UI" panose="020B0604030504040204" pitchFamily="50" charset="-128"/>
                          <a:ea typeface="Meiryo UI" panose="020B0604030504040204" pitchFamily="50" charset="-128"/>
                        </a:rPr>
                        <a:t>中国</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b="0">
                          <a:solidFill>
                            <a:schemeClr val="tx1"/>
                          </a:solidFill>
                          <a:latin typeface="Meiryo UI" panose="020B0604030504040204" pitchFamily="50" charset="-128"/>
                          <a:ea typeface="Meiryo UI" panose="020B0604030504040204" pitchFamily="50" charset="-128"/>
                        </a:rPr>
                        <a:t>米国</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b="0">
                          <a:solidFill>
                            <a:schemeClr val="tx1"/>
                          </a:solidFill>
                          <a:latin typeface="Meiryo UI" panose="020B0604030504040204" pitchFamily="50" charset="-128"/>
                          <a:ea typeface="Meiryo UI" panose="020B0604030504040204" pitchFamily="50" charset="-128"/>
                        </a:rPr>
                        <a:t>中国</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400" b="0">
                          <a:solidFill>
                            <a:schemeClr val="tx1"/>
                          </a:solidFill>
                          <a:latin typeface="Meiryo UI" panose="020B0604030504040204" pitchFamily="50" charset="-128"/>
                          <a:ea typeface="Meiryo UI" panose="020B0604030504040204" pitchFamily="50" charset="-128"/>
                        </a:rPr>
                        <a:t>XXX</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4204390"/>
                  </a:ext>
                </a:extLst>
              </a:tr>
              <a:tr h="41626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a:solidFill>
                            <a:schemeClr val="tx1"/>
                          </a:solidFill>
                          <a:latin typeface="Meiryo UI" panose="020B0604030504040204" pitchFamily="50" charset="-128"/>
                          <a:ea typeface="Meiryo UI" panose="020B0604030504040204" pitchFamily="50" charset="-128"/>
                        </a:rPr>
                        <a:t>総拠点数</a:t>
                      </a:r>
                    </a:p>
                  </a:txBody>
                  <a:tcPr marL="36000" marR="36000" anchor="ctr">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4479165"/>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a:solidFill>
                          <a:schemeClr val="tx1"/>
                        </a:solidFill>
                        <a:latin typeface="Meiryo UI" panose="020B0604030504040204" pitchFamily="50" charset="-128"/>
                        <a:ea typeface="Meiryo UI" panose="020B0604030504040204" pitchFamily="50" charset="-128"/>
                      </a:endParaRPr>
                    </a:p>
                  </a:txBody>
                  <a:tcPr marL="36000" marR="36000"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tx1"/>
                          </a:solidFill>
                          <a:latin typeface="Meiryo UI" panose="020B0604030504040204" pitchFamily="50" charset="-128"/>
                          <a:ea typeface="Meiryo UI" panose="020B0604030504040204" pitchFamily="50" charset="-128"/>
                        </a:rPr>
                        <a:t>GMP</a:t>
                      </a:r>
                      <a:r>
                        <a:rPr kumimoji="1" lang="ja-JP" altLang="en-US" sz="1400" b="0">
                          <a:solidFill>
                            <a:schemeClr val="tx1"/>
                          </a:solidFill>
                          <a:latin typeface="Meiryo UI" panose="020B0604030504040204" pitchFamily="50" charset="-128"/>
                          <a:ea typeface="Meiryo UI" panose="020B0604030504040204" pitchFamily="50" charset="-128"/>
                        </a:rPr>
                        <a:t>適合拠点数</a:t>
                      </a:r>
                      <a:endParaRPr kumimoji="1" lang="en-US" altLang="ja-JP" sz="1400" b="0">
                        <a:solidFill>
                          <a:schemeClr val="tx1"/>
                        </a:solidFill>
                        <a:latin typeface="Meiryo UI" panose="020B0604030504040204" pitchFamily="50" charset="-128"/>
                        <a:ea typeface="Meiryo UI" panose="020B0604030504040204" pitchFamily="50" charset="-128"/>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59294989"/>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a:solidFill>
                          <a:schemeClr val="tx1"/>
                        </a:solidFill>
                        <a:latin typeface="Meiryo UI" panose="020B0604030504040204" pitchFamily="50" charset="-128"/>
                        <a:ea typeface="Meiryo UI" panose="020B0604030504040204" pitchFamily="50" charset="-128"/>
                      </a:endParaRPr>
                    </a:p>
                  </a:txBody>
                  <a:tcPr marL="36000" marR="36000"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tx1"/>
                          </a:solidFill>
                          <a:latin typeface="Meiryo UI" panose="020B0604030504040204" pitchFamily="50" charset="-128"/>
                          <a:ea typeface="Meiryo UI" panose="020B0604030504040204" pitchFamily="50" charset="-128"/>
                        </a:rPr>
                        <a:t>GCTP</a:t>
                      </a:r>
                      <a:r>
                        <a:rPr kumimoji="1" lang="ja-JP" altLang="en-US" sz="1400" b="0">
                          <a:solidFill>
                            <a:schemeClr val="tx1"/>
                          </a:solidFill>
                          <a:latin typeface="Meiryo UI" panose="020B0604030504040204" pitchFamily="50" charset="-128"/>
                          <a:ea typeface="Meiryo UI" panose="020B0604030504040204" pitchFamily="50" charset="-128"/>
                        </a:rPr>
                        <a:t>適合拠点数</a:t>
                      </a: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7290508"/>
                  </a:ext>
                </a:extLst>
              </a:tr>
              <a:tr h="41626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a:solidFill>
                            <a:schemeClr val="tx1"/>
                          </a:solidFill>
                          <a:latin typeface="Meiryo UI" panose="020B0604030504040204" pitchFamily="50" charset="-128"/>
                          <a:ea typeface="Meiryo UI" panose="020B0604030504040204" pitchFamily="50" charset="-128"/>
                        </a:rPr>
                        <a:t>（パイプライン別）</a:t>
                      </a:r>
                    </a:p>
                  </a:txBody>
                  <a:tcPr marL="36000" marR="36000" anchor="ctr">
                    <a:lnR w="12700" cap="flat" cmpd="sng" algn="ctr">
                      <a:solidFill>
                        <a:schemeClr val="bg1"/>
                      </a:solidFill>
                      <a:prstDash val="solid"/>
                      <a:round/>
                      <a:headEnd type="none" w="med" len="med"/>
                      <a:tailEnd type="none" w="med" len="med"/>
                    </a:lnR>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35048724"/>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a:solidFill>
                          <a:schemeClr val="tx1"/>
                        </a:solidFill>
                        <a:latin typeface="Meiryo UI" panose="020B0604030504040204" pitchFamily="50" charset="-128"/>
                        <a:ea typeface="Meiryo UI" panose="020B0604030504040204" pitchFamily="50" charset="-128"/>
                      </a:endParaRPr>
                    </a:p>
                  </a:txBody>
                  <a:tcPr marR="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kern="1200" err="1">
                          <a:solidFill>
                            <a:schemeClr val="tx1"/>
                          </a:solidFill>
                          <a:latin typeface="Meiryo UI" panose="020B0604030504040204" pitchFamily="50" charset="-128"/>
                          <a:ea typeface="Meiryo UI" panose="020B0604030504040204" pitchFamily="50" charset="-128"/>
                          <a:cs typeface="+mn-cs"/>
                        </a:rPr>
                        <a:t>iPS</a:t>
                      </a:r>
                      <a:r>
                        <a:rPr kumimoji="1" lang="ja-JP" altLang="en-US" sz="1400" b="0" kern="1200">
                          <a:solidFill>
                            <a:schemeClr val="tx1"/>
                          </a:solidFill>
                          <a:latin typeface="Meiryo UI" panose="020B0604030504040204" pitchFamily="50" charset="-128"/>
                          <a:ea typeface="Meiryo UI" panose="020B0604030504040204" pitchFamily="50" charset="-128"/>
                          <a:cs typeface="+mn-cs"/>
                        </a:rPr>
                        <a:t>細胞対応拠点数</a:t>
                      </a:r>
                    </a:p>
                  </a:txBody>
                  <a:tcPr marL="36000" marR="36000" anchor="ctr">
                    <a:lnL w="12700" cap="flat" cmpd="sng" algn="ctr">
                      <a:solidFill>
                        <a:schemeClr val="bg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509850"/>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a:solidFill>
                          <a:schemeClr val="tx1"/>
                        </a:solidFill>
                        <a:latin typeface="Meiryo UI" panose="020B0604030504040204" pitchFamily="50" charset="-128"/>
                        <a:ea typeface="Meiryo UI" panose="020B0604030504040204" pitchFamily="50" charset="-128"/>
                      </a:endParaRPr>
                    </a:p>
                  </a:txBody>
                  <a:tcPr marR="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a:solidFill>
                            <a:schemeClr val="tx1"/>
                          </a:solidFill>
                          <a:latin typeface="Meiryo UI" panose="020B0604030504040204" pitchFamily="50" charset="-128"/>
                          <a:ea typeface="Meiryo UI" panose="020B0604030504040204" pitchFamily="50" charset="-128"/>
                          <a:cs typeface="+mn-cs"/>
                        </a:rPr>
                        <a:t>組織幹細胞対応拠点数</a:t>
                      </a:r>
                    </a:p>
                  </a:txBody>
                  <a:tcPr marL="36000" marR="36000" anchor="ctr">
                    <a:lnL w="12700" cap="flat" cmpd="sng" algn="ctr">
                      <a:solidFill>
                        <a:schemeClr val="bg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0043398"/>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a:solidFill>
                          <a:schemeClr val="tx1"/>
                        </a:solidFill>
                        <a:latin typeface="Meiryo UI" panose="020B0604030504040204" pitchFamily="50" charset="-128"/>
                        <a:ea typeface="Meiryo UI" panose="020B0604030504040204" pitchFamily="50" charset="-128"/>
                      </a:endParaRPr>
                    </a:p>
                  </a:txBody>
                  <a:tcPr marR="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kern="1200">
                          <a:solidFill>
                            <a:schemeClr val="tx1"/>
                          </a:solidFill>
                          <a:latin typeface="Meiryo UI" panose="020B0604030504040204" pitchFamily="50" charset="-128"/>
                          <a:ea typeface="Meiryo UI" panose="020B0604030504040204" pitchFamily="50" charset="-128"/>
                          <a:cs typeface="+mn-cs"/>
                        </a:rPr>
                        <a:t>CAR-T</a:t>
                      </a:r>
                      <a:r>
                        <a:rPr kumimoji="1" lang="ja-JP" altLang="en-US" sz="1400" b="0" kern="1200">
                          <a:solidFill>
                            <a:schemeClr val="tx1"/>
                          </a:solidFill>
                          <a:latin typeface="Meiryo UI" panose="020B0604030504040204" pitchFamily="50" charset="-128"/>
                          <a:ea typeface="Meiryo UI" panose="020B0604030504040204" pitchFamily="50" charset="-128"/>
                          <a:cs typeface="+mn-cs"/>
                        </a:rPr>
                        <a:t>細胞対応拠点数</a:t>
                      </a:r>
                    </a:p>
                  </a:txBody>
                  <a:tcPr marL="36000" marR="36000" anchor="ctr">
                    <a:lnL w="12700" cap="flat" cmpd="sng" algn="ctr">
                      <a:solidFill>
                        <a:schemeClr val="bg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10589386"/>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a:solidFill>
                          <a:schemeClr val="tx1"/>
                        </a:solidFill>
                        <a:latin typeface="Meiryo UI" panose="020B0604030504040204" pitchFamily="50" charset="-128"/>
                        <a:ea typeface="Meiryo UI" panose="020B0604030504040204" pitchFamily="50" charset="-128"/>
                      </a:endParaRPr>
                    </a:p>
                  </a:txBody>
                  <a:tcPr marR="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kern="1200">
                          <a:solidFill>
                            <a:schemeClr val="tx1"/>
                          </a:solidFill>
                          <a:latin typeface="Meiryo UI" panose="020B0604030504040204" pitchFamily="50" charset="-128"/>
                          <a:ea typeface="Meiryo UI" panose="020B0604030504040204" pitchFamily="50" charset="-128"/>
                          <a:cs typeface="+mn-cs"/>
                        </a:rPr>
                        <a:t>in vivo</a:t>
                      </a:r>
                      <a:r>
                        <a:rPr kumimoji="1" lang="ja-JP" altLang="en-US" sz="1400" b="0" kern="1200">
                          <a:solidFill>
                            <a:schemeClr val="tx1"/>
                          </a:solidFill>
                          <a:latin typeface="Meiryo UI" panose="020B0604030504040204" pitchFamily="50" charset="-128"/>
                          <a:ea typeface="Meiryo UI" panose="020B0604030504040204" pitchFamily="50" charset="-128"/>
                          <a:cs typeface="+mn-cs"/>
                        </a:rPr>
                        <a:t>遺伝子治療対応拠点数</a:t>
                      </a:r>
                    </a:p>
                  </a:txBody>
                  <a:tcPr marL="36000" marR="36000" anchor="ctr">
                    <a:lnL w="12700" cap="flat" cmpd="sng" algn="ctr">
                      <a:solidFill>
                        <a:schemeClr val="bg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40594952"/>
                  </a:ext>
                </a:extLst>
              </a:tr>
              <a:tr h="416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a:solidFill>
                          <a:schemeClr val="tx1"/>
                        </a:solidFill>
                        <a:latin typeface="Meiryo UI" panose="020B0604030504040204" pitchFamily="50" charset="-128"/>
                        <a:ea typeface="Meiryo UI" panose="020B0604030504040204" pitchFamily="50" charset="-128"/>
                      </a:endParaRPr>
                    </a:p>
                  </a:txBody>
                  <a:tcPr marR="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a:solidFill>
                            <a:schemeClr val="tx1"/>
                          </a:solidFill>
                          <a:latin typeface="Meiryo UI" panose="020B0604030504040204" pitchFamily="50" charset="-128"/>
                          <a:ea typeface="Meiryo UI" panose="020B0604030504040204" pitchFamily="50" charset="-128"/>
                          <a:cs typeface="+mn-cs"/>
                        </a:rPr>
                        <a:t>その他（</a:t>
                      </a:r>
                      <a:r>
                        <a:rPr kumimoji="1" lang="en-US" altLang="ja-JP" sz="1400" b="0" kern="1200">
                          <a:solidFill>
                            <a:schemeClr val="tx1"/>
                          </a:solidFill>
                          <a:latin typeface="Meiryo UI" panose="020B0604030504040204" pitchFamily="50" charset="-128"/>
                          <a:ea typeface="Meiryo UI" panose="020B0604030504040204" pitchFamily="50" charset="-128"/>
                          <a:cs typeface="+mn-cs"/>
                        </a:rPr>
                        <a:t>XXX</a:t>
                      </a:r>
                      <a:r>
                        <a:rPr kumimoji="1" lang="ja-JP" altLang="en-US" sz="1400" b="0" kern="1200">
                          <a:solidFill>
                            <a:schemeClr val="tx1"/>
                          </a:solidFill>
                          <a:latin typeface="Meiryo UI" panose="020B0604030504040204" pitchFamily="50" charset="-128"/>
                          <a:ea typeface="Meiryo UI" panose="020B0604030504040204" pitchFamily="50" charset="-128"/>
                          <a:cs typeface="+mn-cs"/>
                        </a:rPr>
                        <a:t>）対応拠点数</a:t>
                      </a:r>
                    </a:p>
                  </a:txBody>
                  <a:tcPr marL="36000" marR="36000" anchor="ctr">
                    <a:lnL w="12700" cap="flat" cmpd="sng" algn="ctr">
                      <a:solidFill>
                        <a:schemeClr val="bg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6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72694263"/>
                  </a:ext>
                </a:extLst>
              </a:tr>
            </a:tbl>
          </a:graphicData>
        </a:graphic>
      </p:graphicFrame>
      <p:grpSp>
        <p:nvGrpSpPr>
          <p:cNvPr id="39" name="グループ化 38">
            <a:extLst>
              <a:ext uri="{FF2B5EF4-FFF2-40B4-BE49-F238E27FC236}">
                <a16:creationId xmlns:a16="http://schemas.microsoft.com/office/drawing/2014/main" id="{5DE41EC4-AA86-A957-3736-37DC2A8EE5D4}"/>
              </a:ext>
            </a:extLst>
          </p:cNvPr>
          <p:cNvGrpSpPr/>
          <p:nvPr/>
        </p:nvGrpSpPr>
        <p:grpSpPr>
          <a:xfrm>
            <a:off x="628649" y="1522381"/>
            <a:ext cx="10934699" cy="234000"/>
            <a:chOff x="156000" y="1879963"/>
            <a:chExt cx="5760000" cy="288000"/>
          </a:xfrm>
        </p:grpSpPr>
        <p:sp>
          <p:nvSpPr>
            <p:cNvPr id="40" name="正方形/長方形 39">
              <a:extLst>
                <a:ext uri="{FF2B5EF4-FFF2-40B4-BE49-F238E27FC236}">
                  <a16:creationId xmlns:a16="http://schemas.microsoft.com/office/drawing/2014/main" id="{9DBC0A43-24A8-6E41-E687-3D00878511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海外の製造拠点数（適合省令、適合パイプライン数別）</a:t>
              </a:r>
            </a:p>
          </p:txBody>
        </p:sp>
        <p:cxnSp>
          <p:nvCxnSpPr>
            <p:cNvPr id="41" name="直線コネクタ 40">
              <a:extLst>
                <a:ext uri="{FF2B5EF4-FFF2-40B4-BE49-F238E27FC236}">
                  <a16:creationId xmlns:a16="http://schemas.microsoft.com/office/drawing/2014/main" id="{6F5CF8CF-24AF-BCCD-E772-1D6BA02A40B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タイトル 4">
            <a:extLst>
              <a:ext uri="{FF2B5EF4-FFF2-40B4-BE49-F238E27FC236}">
                <a16:creationId xmlns:a16="http://schemas.microsoft.com/office/drawing/2014/main" id="{6E44CE7F-FAA7-259A-D724-A3202CE4A2E8}"/>
              </a:ext>
            </a:extLst>
          </p:cNvPr>
          <p:cNvSpPr>
            <a:spLocks noGrp="1"/>
          </p:cNvSpPr>
          <p:nvPr>
            <p:ph type="title"/>
          </p:nvPr>
        </p:nvSpPr>
        <p:spPr/>
        <p:txBody>
          <a:bodyPr vert="horz"/>
          <a:lstStyle/>
          <a:p>
            <a:r>
              <a:rPr lang="ja-JP" altLang="en-US"/>
              <a:t>（１）ア</a:t>
            </a:r>
            <a:r>
              <a:rPr lang="en-US" altLang="ja-JP"/>
              <a:t>.</a:t>
            </a:r>
            <a:r>
              <a:rPr lang="ja-JP" altLang="en-US"/>
              <a:t>事業の重要性・具体性｜海外での製造能力、シームレスなテックトランスファー</a:t>
            </a:r>
          </a:p>
        </p:txBody>
      </p:sp>
      <p:sp>
        <p:nvSpPr>
          <p:cNvPr id="49" name="コンテンツ プレースホルダー 5">
            <a:extLst>
              <a:ext uri="{FF2B5EF4-FFF2-40B4-BE49-F238E27FC236}">
                <a16:creationId xmlns:a16="http://schemas.microsoft.com/office/drawing/2014/main" id="{ABD3B7C4-A85C-A56F-F1FB-C1D3EC61AECF}"/>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dirty="0"/>
              <a:t>再生</a:t>
            </a:r>
            <a:r>
              <a:rPr lang="en-US" altLang="ja-JP" dirty="0"/>
              <a:t>CDMO</a:t>
            </a:r>
            <a:r>
              <a:rPr lang="ja-JP" altLang="en-US" dirty="0"/>
              <a:t>事業において製造を実施できる海外拠点は以下の通りである</a:t>
            </a:r>
          </a:p>
        </p:txBody>
      </p:sp>
      <p:sp>
        <p:nvSpPr>
          <p:cNvPr id="11" name="TextBox 51">
            <a:extLst>
              <a:ext uri="{FF2B5EF4-FFF2-40B4-BE49-F238E27FC236}">
                <a16:creationId xmlns:a16="http://schemas.microsoft.com/office/drawing/2014/main" id="{3D5EEF6B-064A-8F14-E525-5ECD7D3C2D8B}"/>
              </a:ext>
            </a:extLst>
          </p:cNvPr>
          <p:cNvSpPr txBox="1"/>
          <p:nvPr/>
        </p:nvSpPr>
        <p:spPr>
          <a:xfrm>
            <a:off x="3167406" y="3069000"/>
            <a:ext cx="7348811"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各省令に適合している拠点数を記入ください。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拠点の詳細については、適宜資料を追加しご説明ください。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
        <p:nvSpPr>
          <p:cNvPr id="2" name="TextBox 51">
            <a:extLst>
              <a:ext uri="{FF2B5EF4-FFF2-40B4-BE49-F238E27FC236}">
                <a16:creationId xmlns:a16="http://schemas.microsoft.com/office/drawing/2014/main" id="{3E8D1BD3-6A5A-755B-3D3A-058FDF0FC865}"/>
              </a:ext>
            </a:extLst>
          </p:cNvPr>
          <p:cNvSpPr txBox="1"/>
          <p:nvPr/>
        </p:nvSpPr>
        <p:spPr>
          <a:xfrm>
            <a:off x="5926118" y="806213"/>
            <a:ext cx="5637230" cy="115739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拠点を保有している、あるいは製造において連携する拠点のある国名（日本以外）を記入ください。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保有拠点には、グループ会社の拠点を含めて記載してください。</a:t>
            </a:r>
            <a:br>
              <a:rPr lang="en-US" altLang="ja-JP" sz="1400" dirty="0">
                <a:solidFill>
                  <a:srgbClr val="2E3558"/>
                </a:solidFill>
                <a:latin typeface="Meiryo UI" panose="020B0604030504040204" pitchFamily="50" charset="-128"/>
                <a:ea typeface="Meiryo UI" panose="020B0604030504040204" pitchFamily="50" charset="-128"/>
              </a:rPr>
            </a:br>
            <a:r>
              <a:rPr lang="ja-JP" altLang="en-US" sz="1400" dirty="0">
                <a:solidFill>
                  <a:srgbClr val="2E3558"/>
                </a:solidFill>
                <a:latin typeface="Meiryo UI" panose="020B0604030504040204" pitchFamily="50" charset="-128"/>
                <a:ea typeface="Meiryo UI" panose="020B0604030504040204" pitchFamily="50" charset="-128"/>
              </a:rPr>
              <a:t>（例：自社や親会社と資本関係のある海外現地法人等）</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国名は任意で設定ください。</a:t>
            </a:r>
          </a:p>
        </p:txBody>
      </p:sp>
      <p:sp>
        <p:nvSpPr>
          <p:cNvPr id="6" name="TextBox 51">
            <a:extLst>
              <a:ext uri="{FF2B5EF4-FFF2-40B4-BE49-F238E27FC236}">
                <a16:creationId xmlns:a16="http://schemas.microsoft.com/office/drawing/2014/main" id="{D79DF59C-8C99-6ACC-9AC9-5A2358B843AA}"/>
              </a:ext>
            </a:extLst>
          </p:cNvPr>
          <p:cNvSpPr txBox="1"/>
          <p:nvPr/>
        </p:nvSpPr>
        <p:spPr>
          <a:xfrm>
            <a:off x="3167406" y="4347117"/>
            <a:ext cx="7348811" cy="1808585"/>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各モダリティ・細胞種の製造に対応している拠点数を記入ください。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他に特筆すべきモダリティ・細胞種がある場合には、その他として追記し、該当拠点数に記入ください（行は任意で増やしてください）。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拠点の詳細については、適宜資料を追加しご説明ください。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別添資料</a:t>
            </a:r>
            <a:r>
              <a:rPr lang="en-US" altLang="ja-JP" sz="1400" dirty="0">
                <a:solidFill>
                  <a:srgbClr val="2E3558"/>
                </a:solidFill>
                <a:latin typeface="Meiryo UI" panose="020B0604030504040204" pitchFamily="50" charset="-128"/>
                <a:ea typeface="Meiryo UI" panose="020B0604030504040204" pitchFamily="50" charset="-128"/>
              </a:rPr>
              <a:t>_</a:t>
            </a:r>
            <a:r>
              <a:rPr lang="ja-JP" altLang="en-US" sz="1400" dirty="0">
                <a:solidFill>
                  <a:srgbClr val="2E3558"/>
                </a:solidFill>
                <a:latin typeface="Meiryo UI" panose="020B0604030504040204" pitchFamily="50" charset="-128"/>
                <a:ea typeface="Meiryo UI" panose="020B0604030504040204" pitchFamily="50" charset="-128"/>
              </a:rPr>
              <a:t>事業計画明細書の</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パイプライン明細書</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a:t>
            </a:r>
            <a:r>
              <a:rPr lang="en-US" altLang="ja-JP" sz="1400" dirty="0">
                <a:solidFill>
                  <a:srgbClr val="2E3558"/>
                </a:solidFill>
                <a:latin typeface="Meiryo UI" panose="020B0604030504040204" pitchFamily="50" charset="-128"/>
                <a:ea typeface="Meiryo UI" panose="020B0604030504040204" pitchFamily="50" charset="-128"/>
              </a:rPr>
              <a:t> 『</a:t>
            </a:r>
            <a:r>
              <a:rPr lang="ja-JP" altLang="en-US" sz="1400" dirty="0">
                <a:solidFill>
                  <a:srgbClr val="2E3558"/>
                </a:solidFill>
                <a:latin typeface="Meiryo UI" panose="020B0604030504040204" pitchFamily="50" charset="-128"/>
                <a:ea typeface="Meiryo UI" panose="020B0604030504040204" pitchFamily="50" charset="-128"/>
              </a:rPr>
              <a:t>（参考）様式</a:t>
            </a:r>
            <a:r>
              <a:rPr lang="en-US" altLang="ja-JP" sz="1400" dirty="0">
                <a:solidFill>
                  <a:srgbClr val="2E3558"/>
                </a:solidFill>
                <a:latin typeface="Meiryo UI" panose="020B0604030504040204" pitchFamily="50" charset="-128"/>
                <a:ea typeface="Meiryo UI" panose="020B0604030504040204" pitchFamily="50" charset="-128"/>
              </a:rPr>
              <a:t>1</a:t>
            </a:r>
            <a:r>
              <a:rPr lang="ja-JP" altLang="en-US" sz="1400" dirty="0">
                <a:solidFill>
                  <a:srgbClr val="2E3558"/>
                </a:solidFill>
                <a:latin typeface="Meiryo UI" panose="020B0604030504040204" pitchFamily="50" charset="-128"/>
                <a:ea typeface="Meiryo UI" panose="020B0604030504040204" pitchFamily="50" charset="-128"/>
              </a:rPr>
              <a:t>用集計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シートも適宜活用ください。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61103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7F80A-166C-BB2C-60B1-AE8833F7C14D}"/>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7811FEB-121E-F9AB-8432-467006F8538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82665817-6C15-F8A6-02B1-1AA91F7CCE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7C369EB3-C823-B7D9-49B5-EA0C9C72ED7C}"/>
              </a:ext>
            </a:extLst>
          </p:cNvPr>
          <p:cNvSpPr>
            <a:spLocks noGrp="1"/>
          </p:cNvSpPr>
          <p:nvPr>
            <p:ph type="title"/>
          </p:nvPr>
        </p:nvSpPr>
        <p:spPr/>
        <p:txBody>
          <a:bodyPr vert="horz"/>
          <a:lstStyle/>
          <a:p>
            <a:r>
              <a:rPr lang="ja-JP" altLang="en-US"/>
              <a:t>（１）ア</a:t>
            </a:r>
            <a:r>
              <a:rPr lang="en-US" altLang="ja-JP"/>
              <a:t>.</a:t>
            </a:r>
            <a:r>
              <a:rPr lang="ja-JP" altLang="en-US"/>
              <a:t>事業の重要性・具体性｜海外での製造能力、シームレスなテックトランスファー</a:t>
            </a:r>
          </a:p>
        </p:txBody>
      </p:sp>
      <p:sp>
        <p:nvSpPr>
          <p:cNvPr id="49" name="コンテンツ プレースホルダー 5">
            <a:extLst>
              <a:ext uri="{FF2B5EF4-FFF2-40B4-BE49-F238E27FC236}">
                <a16:creationId xmlns:a16="http://schemas.microsoft.com/office/drawing/2014/main" id="{1827A0BB-324B-CE20-8891-CE9F5132AF31}"/>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dirty="0"/>
              <a:t>海外の製造拠点｜〇〇拠点</a:t>
            </a:r>
          </a:p>
        </p:txBody>
      </p:sp>
      <p:sp>
        <p:nvSpPr>
          <p:cNvPr id="7" name="TextBox 51">
            <a:extLst>
              <a:ext uri="{FF2B5EF4-FFF2-40B4-BE49-F238E27FC236}">
                <a16:creationId xmlns:a16="http://schemas.microsoft.com/office/drawing/2014/main" id="{A8D75C94-5ACC-8744-BFE1-C760E8821163}"/>
              </a:ext>
            </a:extLst>
          </p:cNvPr>
          <p:cNvSpPr txBox="1"/>
          <p:nvPr/>
        </p:nvSpPr>
        <p:spPr>
          <a:xfrm>
            <a:off x="2421593" y="3254194"/>
            <a:ext cx="7348811"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前ページで記載した拠点の詳細及び連携内容を掲載してください。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1239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40EDF-E50C-59EB-76D1-3328838DA654}"/>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EE78B27-8274-E2DB-9427-CD46F4E09045}"/>
              </a:ext>
            </a:extLst>
          </p:cNvPr>
          <p:cNvGraphicFramePr>
            <a:graphicFrameLocks noChangeAspect="1"/>
          </p:cNvGraphicFramePr>
          <p:nvPr>
            <p:custDataLst>
              <p:tags r:id="rId1"/>
            </p:custDataLst>
            <p:extLst>
              <p:ext uri="{D42A27DB-BD31-4B8C-83A1-F6EECF244321}">
                <p14:modId xmlns:p14="http://schemas.microsoft.com/office/powerpoint/2010/main" val="39200500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2EE78B27-8274-E2DB-9427-CD46F4E0904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正方形/長方形 17">
            <a:extLst>
              <a:ext uri="{FF2B5EF4-FFF2-40B4-BE49-F238E27FC236}">
                <a16:creationId xmlns:a16="http://schemas.microsoft.com/office/drawing/2014/main" id="{3C8AF194-E4AD-8EF0-D79E-FB921F8F1784}"/>
              </a:ext>
            </a:extLst>
          </p:cNvPr>
          <p:cNvSpPr/>
          <p:nvPr/>
        </p:nvSpPr>
        <p:spPr>
          <a:xfrm>
            <a:off x="628650" y="2104863"/>
            <a:ext cx="1793677" cy="48984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対象モダリティ・細胞種</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2" name="正方形/長方形 17">
            <a:extLst>
              <a:ext uri="{FF2B5EF4-FFF2-40B4-BE49-F238E27FC236}">
                <a16:creationId xmlns:a16="http://schemas.microsoft.com/office/drawing/2014/main" id="{9F0E560D-F866-7081-F55E-2E19D67C8847}"/>
              </a:ext>
            </a:extLst>
          </p:cNvPr>
          <p:cNvSpPr/>
          <p:nvPr/>
        </p:nvSpPr>
        <p:spPr>
          <a:xfrm>
            <a:off x="2422326" y="2104863"/>
            <a:ext cx="3605337" cy="48984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r>
              <a:rPr lang="en-US" altLang="ja-JP" sz="1400" err="1">
                <a:solidFill>
                  <a:schemeClr val="tx1"/>
                </a:solidFill>
                <a:latin typeface="Meiryo UI"/>
                <a:ea typeface="Meiryo UI"/>
              </a:rPr>
              <a:t>iPS</a:t>
            </a:r>
            <a:r>
              <a:rPr lang="ja-JP" altLang="en-US" sz="1400">
                <a:solidFill>
                  <a:schemeClr val="tx1"/>
                </a:solidFill>
                <a:latin typeface="Meiryo UI"/>
                <a:ea typeface="Meiryo UI"/>
              </a:rPr>
              <a:t>細胞、</a:t>
            </a:r>
            <a:r>
              <a:rPr lang="en-US" altLang="ja-JP" sz="1400">
                <a:solidFill>
                  <a:schemeClr val="tx1"/>
                </a:solidFill>
                <a:latin typeface="Meiryo UI"/>
                <a:ea typeface="Meiryo UI"/>
              </a:rPr>
              <a:t>ES</a:t>
            </a:r>
            <a:r>
              <a:rPr lang="ja-JP" altLang="en-US" sz="1400">
                <a:solidFill>
                  <a:schemeClr val="tx1"/>
                </a:solidFill>
                <a:latin typeface="Meiryo UI"/>
                <a:ea typeface="Meiryo UI"/>
              </a:rPr>
              <a:t>細胞</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3" name="正方形/長方形 17">
            <a:extLst>
              <a:ext uri="{FF2B5EF4-FFF2-40B4-BE49-F238E27FC236}">
                <a16:creationId xmlns:a16="http://schemas.microsoft.com/office/drawing/2014/main" id="{7915C67F-E049-EEBC-AA14-94B40E610C07}"/>
              </a:ext>
            </a:extLst>
          </p:cNvPr>
          <p:cNvSpPr/>
          <p:nvPr/>
        </p:nvSpPr>
        <p:spPr>
          <a:xfrm>
            <a:off x="6164337" y="2104863"/>
            <a:ext cx="1793677" cy="48984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対象工程</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4" name="正方形/長方形 17">
            <a:extLst>
              <a:ext uri="{FF2B5EF4-FFF2-40B4-BE49-F238E27FC236}">
                <a16:creationId xmlns:a16="http://schemas.microsoft.com/office/drawing/2014/main" id="{40D7B6EF-9B48-8287-2CAD-441514EC7108}"/>
              </a:ext>
            </a:extLst>
          </p:cNvPr>
          <p:cNvSpPr/>
          <p:nvPr/>
        </p:nvSpPr>
        <p:spPr>
          <a:xfrm>
            <a:off x="7958013" y="2104863"/>
            <a:ext cx="3605337" cy="48984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例：培地交換および分化誘導培養におけるピペット操作</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5" name="正方形/長方形 17">
            <a:extLst>
              <a:ext uri="{FF2B5EF4-FFF2-40B4-BE49-F238E27FC236}">
                <a16:creationId xmlns:a16="http://schemas.microsoft.com/office/drawing/2014/main" id="{29E2C304-6904-10E8-37E5-75C4365E0011}"/>
              </a:ext>
            </a:extLst>
          </p:cNvPr>
          <p:cNvSpPr/>
          <p:nvPr/>
        </p:nvSpPr>
        <p:spPr>
          <a:xfrm>
            <a:off x="628650" y="2697238"/>
            <a:ext cx="1793677" cy="2455795"/>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技術の概要</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（構造、仕組等）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6" name="正方形/長方形 17">
            <a:extLst>
              <a:ext uri="{FF2B5EF4-FFF2-40B4-BE49-F238E27FC236}">
                <a16:creationId xmlns:a16="http://schemas.microsoft.com/office/drawing/2014/main" id="{A53CF5E1-BA70-53EB-D285-26B18889A5C7}"/>
              </a:ext>
            </a:extLst>
          </p:cNvPr>
          <p:cNvSpPr/>
          <p:nvPr/>
        </p:nvSpPr>
        <p:spPr>
          <a:xfrm>
            <a:off x="2422326" y="2697238"/>
            <a:ext cx="9141024" cy="245579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r>
              <a:rPr lang="en-US" altLang="ja-JP" sz="1400">
                <a:solidFill>
                  <a:schemeClr val="tx1"/>
                </a:solidFill>
                <a:latin typeface="Meiryo UI"/>
                <a:ea typeface="Meiryo UI"/>
              </a:rPr>
              <a:t>XXX</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7" name="正方形/長方形 17">
            <a:extLst>
              <a:ext uri="{FF2B5EF4-FFF2-40B4-BE49-F238E27FC236}">
                <a16:creationId xmlns:a16="http://schemas.microsoft.com/office/drawing/2014/main" id="{FB8E33D5-F478-95CA-B90D-E4BD563364E0}"/>
              </a:ext>
            </a:extLst>
          </p:cNvPr>
          <p:cNvSpPr/>
          <p:nvPr/>
        </p:nvSpPr>
        <p:spPr>
          <a:xfrm>
            <a:off x="628650" y="5255559"/>
            <a:ext cx="1793677" cy="108967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技術の果たす役割、</a:t>
            </a:r>
            <a:br>
              <a:rPr lang="en-US" altLang="ja-JP" sz="1400">
                <a:solidFill>
                  <a:schemeClr val="tx1"/>
                </a:solidFill>
                <a:latin typeface="Meiryo UI"/>
                <a:ea typeface="Meiryo UI"/>
              </a:rPr>
            </a:br>
            <a:r>
              <a:rPr lang="ja-JP" altLang="en-US" sz="1400">
                <a:solidFill>
                  <a:schemeClr val="tx1"/>
                </a:solidFill>
                <a:latin typeface="Meiryo UI"/>
                <a:ea typeface="Meiryo UI"/>
              </a:rPr>
              <a:t>効果</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8" name="正方形/長方形 17">
            <a:extLst>
              <a:ext uri="{FF2B5EF4-FFF2-40B4-BE49-F238E27FC236}">
                <a16:creationId xmlns:a16="http://schemas.microsoft.com/office/drawing/2014/main" id="{7495E5E2-071B-85F3-4326-A9A668EDE05D}"/>
              </a:ext>
            </a:extLst>
          </p:cNvPr>
          <p:cNvSpPr/>
          <p:nvPr/>
        </p:nvSpPr>
        <p:spPr>
          <a:xfrm>
            <a:off x="2422324" y="5255559"/>
            <a:ext cx="9141023" cy="108967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例：人の手を介さないことによる品質のブレの軽減、細胞にかかる負荷の低減による細胞品質安定化</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8" name="正方形/長方形 17">
            <a:extLst>
              <a:ext uri="{FF2B5EF4-FFF2-40B4-BE49-F238E27FC236}">
                <a16:creationId xmlns:a16="http://schemas.microsoft.com/office/drawing/2014/main" id="{B8DFB0EC-2667-620B-F0D6-4070D22625AB}"/>
              </a:ext>
            </a:extLst>
          </p:cNvPr>
          <p:cNvSpPr/>
          <p:nvPr/>
        </p:nvSpPr>
        <p:spPr>
          <a:xfrm>
            <a:off x="628650" y="1491270"/>
            <a:ext cx="3225312" cy="48984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製造自動化に関する技術・製品等の有無</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7">
            <a:extLst>
              <a:ext uri="{FF2B5EF4-FFF2-40B4-BE49-F238E27FC236}">
                <a16:creationId xmlns:a16="http://schemas.microsoft.com/office/drawing/2014/main" id="{FD6C8215-9E8A-D379-6905-310C98BB1C42}"/>
              </a:ext>
            </a:extLst>
          </p:cNvPr>
          <p:cNvSpPr/>
          <p:nvPr/>
        </p:nvSpPr>
        <p:spPr>
          <a:xfrm>
            <a:off x="3853962" y="1491270"/>
            <a:ext cx="7709388" cy="48984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有／無（該当しない方を削除。有の場合は以下に詳細を記入）</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 name="タイトル 4">
            <a:extLst>
              <a:ext uri="{FF2B5EF4-FFF2-40B4-BE49-F238E27FC236}">
                <a16:creationId xmlns:a16="http://schemas.microsoft.com/office/drawing/2014/main" id="{1A0DA1BA-3B87-9652-6274-1A0E72795812}"/>
              </a:ext>
            </a:extLst>
          </p:cNvPr>
          <p:cNvSpPr>
            <a:spLocks noGrp="1"/>
          </p:cNvSpPr>
          <p:nvPr>
            <p:ph type="title"/>
          </p:nvPr>
        </p:nvSpPr>
        <p:spPr>
          <a:xfrm>
            <a:off x="628650" y="180000"/>
            <a:ext cx="10934699" cy="221599"/>
          </a:xfrm>
        </p:spPr>
        <p:txBody>
          <a:bodyPr vert="horz"/>
          <a:lstStyle/>
          <a:p>
            <a:r>
              <a:rPr lang="ja-JP" altLang="en-US"/>
              <a:t>（１）ア</a:t>
            </a:r>
            <a:r>
              <a:rPr lang="en-US" altLang="ja-JP"/>
              <a:t>.</a:t>
            </a:r>
            <a:r>
              <a:rPr lang="ja-JP" altLang="en-US"/>
              <a:t>事業の重要性・具体性｜製造自動化に向けた取り組み有無</a:t>
            </a:r>
          </a:p>
        </p:txBody>
      </p:sp>
      <p:sp>
        <p:nvSpPr>
          <p:cNvPr id="6" name="コンテンツ プレースホルダー 5">
            <a:extLst>
              <a:ext uri="{FF2B5EF4-FFF2-40B4-BE49-F238E27FC236}">
                <a16:creationId xmlns:a16="http://schemas.microsoft.com/office/drawing/2014/main" id="{690B2745-08F7-9D2C-2C68-ECA3C71AAEC6}"/>
              </a:ext>
            </a:extLst>
          </p:cNvPr>
          <p:cNvSpPr>
            <a:spLocks noGrp="1"/>
          </p:cNvSpPr>
          <p:nvPr>
            <p:ph sz="quarter" idx="10"/>
          </p:nvPr>
        </p:nvSpPr>
        <p:spPr/>
        <p:txBody>
          <a:bodyPr vert="horz" lIns="0" tIns="0" rIns="0" bIns="0" rtlCol="0" anchor="t">
            <a:noAutofit/>
          </a:bodyPr>
          <a:lstStyle/>
          <a:p>
            <a:pPr>
              <a:buNone/>
            </a:pPr>
            <a:r>
              <a:rPr lang="ja-JP" altLang="en-US" dirty="0">
                <a:solidFill>
                  <a:srgbClr val="3F4350"/>
                </a:solidFill>
                <a:latin typeface="Meiryo UI"/>
                <a:ea typeface="Meiryo UI"/>
              </a:rPr>
              <a:t>製造自動化に向け、</a:t>
            </a:r>
            <a:r>
              <a:rPr lang="en-US" altLang="ja-JP" dirty="0">
                <a:solidFill>
                  <a:srgbClr val="3F4350"/>
                </a:solidFill>
                <a:latin typeface="Meiryo UI"/>
                <a:ea typeface="Meiryo UI"/>
              </a:rPr>
              <a:t>XXX</a:t>
            </a:r>
            <a:r>
              <a:rPr lang="ja-JP" altLang="en-US" dirty="0">
                <a:solidFill>
                  <a:srgbClr val="3F4350"/>
                </a:solidFill>
                <a:latin typeface="Meiryo UI"/>
                <a:ea typeface="Meiryo UI"/>
              </a:rPr>
              <a:t>の導入を行っており、今後は</a:t>
            </a:r>
            <a:r>
              <a:rPr lang="en-US" altLang="ja-JP" dirty="0">
                <a:solidFill>
                  <a:srgbClr val="3F4350"/>
                </a:solidFill>
                <a:latin typeface="Meiryo UI"/>
                <a:ea typeface="Meiryo UI"/>
              </a:rPr>
              <a:t>XXX</a:t>
            </a:r>
            <a:r>
              <a:rPr lang="ja-JP" altLang="en-US" dirty="0">
                <a:solidFill>
                  <a:srgbClr val="3F4350"/>
                </a:solidFill>
                <a:latin typeface="Meiryo UI"/>
                <a:ea typeface="Meiryo UI"/>
              </a:rPr>
              <a:t>を計画している</a:t>
            </a:r>
            <a:endParaRPr lang="en-US" altLang="ja-JP" dirty="0">
              <a:solidFill>
                <a:srgbClr val="3F4350"/>
              </a:solidFill>
              <a:latin typeface="Meiryo UI"/>
              <a:ea typeface="Meiryo UI"/>
            </a:endParaRPr>
          </a:p>
        </p:txBody>
      </p:sp>
      <p:sp>
        <p:nvSpPr>
          <p:cNvPr id="40" name="TextBox 51">
            <a:extLst>
              <a:ext uri="{FF2B5EF4-FFF2-40B4-BE49-F238E27FC236}">
                <a16:creationId xmlns:a16="http://schemas.microsoft.com/office/drawing/2014/main" id="{4DAC52C1-B653-18B3-8366-272E4637AEF5}"/>
              </a:ext>
            </a:extLst>
          </p:cNvPr>
          <p:cNvSpPr txBox="1"/>
          <p:nvPr/>
        </p:nvSpPr>
        <p:spPr>
          <a:xfrm>
            <a:off x="3707489" y="3565135"/>
            <a:ext cx="477702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製造自動化のための技術の概要（これまでの取り組み及び今後の計画）を記載下さい。</a:t>
            </a:r>
          </a:p>
        </p:txBody>
      </p:sp>
    </p:spTree>
    <p:extLst>
      <p:ext uri="{BB962C8B-B14F-4D97-AF65-F5344CB8AC3E}">
        <p14:creationId xmlns:p14="http://schemas.microsoft.com/office/powerpoint/2010/main" val="2343197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09265-A071-5DC5-1936-96193EDAE5EB}"/>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BD7E160-BD31-ACB2-46B7-88C6D5C53785}"/>
              </a:ext>
            </a:extLst>
          </p:cNvPr>
          <p:cNvGraphicFramePr>
            <a:graphicFrameLocks noChangeAspect="1"/>
          </p:cNvGraphicFramePr>
          <p:nvPr>
            <p:custDataLst>
              <p:tags r:id="rId1"/>
            </p:custDataLst>
            <p:extLst>
              <p:ext uri="{D42A27DB-BD31-4B8C-83A1-F6EECF244321}">
                <p14:modId xmlns:p14="http://schemas.microsoft.com/office/powerpoint/2010/main" val="27165359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BBD7E160-BD31-ACB2-46B7-88C6D5C5378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B6C99DB1-C11B-E8AE-CC44-7DA2B28F0FB8}"/>
              </a:ext>
            </a:extLst>
          </p:cNvPr>
          <p:cNvSpPr>
            <a:spLocks noGrp="1"/>
          </p:cNvSpPr>
          <p:nvPr>
            <p:ph type="title"/>
          </p:nvPr>
        </p:nvSpPr>
        <p:spPr/>
        <p:txBody>
          <a:bodyPr vert="horz"/>
          <a:lstStyle/>
          <a:p>
            <a:r>
              <a:rPr lang="ja-JP" altLang="en-US"/>
              <a:t>（１）ア</a:t>
            </a:r>
            <a:r>
              <a:rPr lang="en-US" altLang="ja-JP"/>
              <a:t>.</a:t>
            </a:r>
            <a:r>
              <a:rPr lang="ja-JP" altLang="en-US"/>
              <a:t>事業の重要性・具体性｜国内サプライチェーン展開の有無</a:t>
            </a:r>
          </a:p>
        </p:txBody>
      </p:sp>
      <p:sp>
        <p:nvSpPr>
          <p:cNvPr id="22" name="コンテンツ プレースホルダー 5">
            <a:extLst>
              <a:ext uri="{FF2B5EF4-FFF2-40B4-BE49-F238E27FC236}">
                <a16:creationId xmlns:a16="http://schemas.microsoft.com/office/drawing/2014/main" id="{01A9745C-0ED3-3062-55CF-1D3E1062DDB7}"/>
              </a:ext>
            </a:extLst>
          </p:cNvPr>
          <p:cNvSpPr>
            <a:spLocks noGrp="1"/>
          </p:cNvSpPr>
          <p:nvPr>
            <p:ph sz="quarter" idx="10"/>
          </p:nvPr>
        </p:nvSpPr>
        <p:spPr>
          <a:xfrm>
            <a:off x="628650" y="492125"/>
            <a:ext cx="10934700" cy="750888"/>
          </a:xfrm>
        </p:spPr>
        <p:txBody>
          <a:bodyPr vert="horz" lIns="0" tIns="0" rIns="0" bIns="0" rtlCol="0" anchor="t">
            <a:noAutofit/>
          </a:bodyPr>
          <a:lstStyle/>
          <a:p>
            <a:r>
              <a:rPr lang="en-US" altLang="ja-JP" dirty="0">
                <a:solidFill>
                  <a:srgbClr val="3F4350"/>
                </a:solidFill>
                <a:latin typeface="Meiryo UI"/>
                <a:ea typeface="Meiryo UI"/>
              </a:rPr>
              <a:t>XX</a:t>
            </a:r>
            <a:r>
              <a:rPr lang="ja-JP" altLang="en-US" dirty="0">
                <a:solidFill>
                  <a:srgbClr val="3F4350"/>
                </a:solidFill>
                <a:latin typeface="Meiryo UI"/>
                <a:ea typeface="Meiryo UI"/>
              </a:rPr>
              <a:t>、</a:t>
            </a:r>
            <a:r>
              <a:rPr lang="en-US" altLang="ja-JP" dirty="0">
                <a:solidFill>
                  <a:srgbClr val="3F4350"/>
                </a:solidFill>
                <a:latin typeface="Meiryo UI"/>
                <a:ea typeface="Meiryo UI"/>
              </a:rPr>
              <a:t>XX</a:t>
            </a:r>
            <a:r>
              <a:rPr lang="ja-JP" altLang="en-US" dirty="0">
                <a:solidFill>
                  <a:srgbClr val="3F4350"/>
                </a:solidFill>
                <a:latin typeface="Meiryo UI"/>
                <a:ea typeface="Meiryo UI"/>
              </a:rPr>
              <a:t>の過程において国内の機器、部素材を多く調達しており、今後は</a:t>
            </a:r>
            <a:r>
              <a:rPr lang="en-US" altLang="ja-JP" dirty="0">
                <a:solidFill>
                  <a:srgbClr val="3F4350"/>
                </a:solidFill>
                <a:latin typeface="Meiryo UI"/>
                <a:ea typeface="Meiryo UI"/>
              </a:rPr>
              <a:t>XX</a:t>
            </a:r>
            <a:r>
              <a:rPr lang="ja-JP" altLang="en-US" dirty="0">
                <a:solidFill>
                  <a:srgbClr val="3F4350"/>
                </a:solidFill>
                <a:latin typeface="Meiryo UI"/>
                <a:ea typeface="Meiryo UI"/>
              </a:rPr>
              <a:t>を計画している</a:t>
            </a:r>
            <a:endParaRPr lang="en-US" altLang="ja-JP" dirty="0">
              <a:solidFill>
                <a:srgbClr val="3F4350"/>
              </a:solidFill>
              <a:latin typeface="Meiryo UI"/>
              <a:ea typeface="Meiryo UI"/>
            </a:endParaRPr>
          </a:p>
        </p:txBody>
      </p:sp>
      <p:sp>
        <p:nvSpPr>
          <p:cNvPr id="23" name="AutoShape 41">
            <a:extLst>
              <a:ext uri="{FF2B5EF4-FFF2-40B4-BE49-F238E27FC236}">
                <a16:creationId xmlns:a16="http://schemas.microsoft.com/office/drawing/2014/main" id="{7847DB8F-1259-3A10-27CD-1234684E4697}"/>
              </a:ext>
            </a:extLst>
          </p:cNvPr>
          <p:cNvSpPr>
            <a:spLocks noChangeArrowheads="1"/>
          </p:cNvSpPr>
          <p:nvPr/>
        </p:nvSpPr>
        <p:spPr bwMode="auto">
          <a:xfrm>
            <a:off x="628649" y="1720226"/>
            <a:ext cx="1612800" cy="573560"/>
          </a:xfrm>
          <a:prstGeom prst="flowChartOffpageConnector">
            <a:avLst/>
          </a:prstGeom>
          <a:solidFill>
            <a:schemeClr val="bg1">
              <a:lumMod val="95000"/>
              <a:alpha val="70000"/>
            </a:schemeClr>
          </a:solidFill>
          <a:ln w="9525" cap="rnd" cmpd="sng" algn="ctr">
            <a:solidFill>
              <a:schemeClr val="tx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rPr>
              <a:t>原料調達</a:t>
            </a:r>
          </a:p>
        </p:txBody>
      </p:sp>
      <p:sp>
        <p:nvSpPr>
          <p:cNvPr id="24" name="AutoShape 43">
            <a:extLst>
              <a:ext uri="{FF2B5EF4-FFF2-40B4-BE49-F238E27FC236}">
                <a16:creationId xmlns:a16="http://schemas.microsoft.com/office/drawing/2014/main" id="{44B494DA-1846-3999-DBAF-2A005667F9C5}"/>
              </a:ext>
            </a:extLst>
          </p:cNvPr>
          <p:cNvSpPr>
            <a:spLocks noChangeArrowheads="1"/>
          </p:cNvSpPr>
          <p:nvPr/>
        </p:nvSpPr>
        <p:spPr bwMode="auto">
          <a:xfrm>
            <a:off x="628649" y="2339263"/>
            <a:ext cx="1612800"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細胞調達</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5" name="AutoShape 43">
            <a:extLst>
              <a:ext uri="{FF2B5EF4-FFF2-40B4-BE49-F238E27FC236}">
                <a16:creationId xmlns:a16="http://schemas.microsoft.com/office/drawing/2014/main" id="{26BA1E22-7F31-4E37-889D-F8156873E582}"/>
              </a:ext>
            </a:extLst>
          </p:cNvPr>
          <p:cNvSpPr>
            <a:spLocks noChangeArrowheads="1"/>
          </p:cNvSpPr>
          <p:nvPr/>
        </p:nvSpPr>
        <p:spPr bwMode="auto">
          <a:xfrm>
            <a:off x="628649" y="2958300"/>
            <a:ext cx="1612800"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培養</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6" name="AutoShape 43">
            <a:extLst>
              <a:ext uri="{FF2B5EF4-FFF2-40B4-BE49-F238E27FC236}">
                <a16:creationId xmlns:a16="http://schemas.microsoft.com/office/drawing/2014/main" id="{DEB6F058-4360-36B4-9A12-EE410C7BB16E}"/>
              </a:ext>
            </a:extLst>
          </p:cNvPr>
          <p:cNvSpPr>
            <a:spLocks noChangeArrowheads="1"/>
          </p:cNvSpPr>
          <p:nvPr/>
        </p:nvSpPr>
        <p:spPr bwMode="auto">
          <a:xfrm>
            <a:off x="628649" y="4815411"/>
            <a:ext cx="1611336"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充填、保管</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7" name="AutoShape 43">
            <a:extLst>
              <a:ext uri="{FF2B5EF4-FFF2-40B4-BE49-F238E27FC236}">
                <a16:creationId xmlns:a16="http://schemas.microsoft.com/office/drawing/2014/main" id="{F04D31CB-90E6-36E7-5B2D-2EBE7486C180}"/>
              </a:ext>
            </a:extLst>
          </p:cNvPr>
          <p:cNvSpPr>
            <a:spLocks noChangeArrowheads="1"/>
          </p:cNvSpPr>
          <p:nvPr/>
        </p:nvSpPr>
        <p:spPr bwMode="auto">
          <a:xfrm>
            <a:off x="628649" y="3577337"/>
            <a:ext cx="1612800"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遺伝子導入</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8" name="AutoShape 43">
            <a:extLst>
              <a:ext uri="{FF2B5EF4-FFF2-40B4-BE49-F238E27FC236}">
                <a16:creationId xmlns:a16="http://schemas.microsoft.com/office/drawing/2014/main" id="{74C3ABCC-F8B2-98B8-BF56-8EC911033360}"/>
              </a:ext>
            </a:extLst>
          </p:cNvPr>
          <p:cNvSpPr>
            <a:spLocks noChangeArrowheads="1"/>
          </p:cNvSpPr>
          <p:nvPr/>
        </p:nvSpPr>
        <p:spPr bwMode="auto">
          <a:xfrm>
            <a:off x="628649" y="4196374"/>
            <a:ext cx="1612800"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細胞回収</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38" name="テキスト ボックス 28">
            <a:extLst>
              <a:ext uri="{FF2B5EF4-FFF2-40B4-BE49-F238E27FC236}">
                <a16:creationId xmlns:a16="http://schemas.microsoft.com/office/drawing/2014/main" id="{0D2AA424-3D92-D41A-F8E9-C487ECCBD631}"/>
              </a:ext>
            </a:extLst>
          </p:cNvPr>
          <p:cNvSpPr txBox="1"/>
          <p:nvPr/>
        </p:nvSpPr>
        <p:spPr>
          <a:xfrm>
            <a:off x="2356701" y="1395276"/>
            <a:ext cx="9206647" cy="288983"/>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b="1">
                <a:latin typeface="Meiryo UI"/>
                <a:ea typeface="Meiryo UI"/>
              </a:rPr>
              <a:t>国内の機器・部素材の採用状況・計画</a:t>
            </a:r>
          </a:p>
        </p:txBody>
      </p:sp>
      <p:sp>
        <p:nvSpPr>
          <p:cNvPr id="39" name="テキスト ボックス 28">
            <a:extLst>
              <a:ext uri="{FF2B5EF4-FFF2-40B4-BE49-F238E27FC236}">
                <a16:creationId xmlns:a16="http://schemas.microsoft.com/office/drawing/2014/main" id="{5CDA031A-7698-9C42-94A5-991B326DD700}"/>
              </a:ext>
            </a:extLst>
          </p:cNvPr>
          <p:cNvSpPr txBox="1"/>
          <p:nvPr/>
        </p:nvSpPr>
        <p:spPr>
          <a:xfrm>
            <a:off x="628649" y="1395276"/>
            <a:ext cx="1611336" cy="288995"/>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b="1"/>
              <a:t>サプライチェーン</a:t>
            </a:r>
          </a:p>
        </p:txBody>
      </p:sp>
      <p:sp>
        <p:nvSpPr>
          <p:cNvPr id="11" name="テキスト ボックス 28">
            <a:extLst>
              <a:ext uri="{FF2B5EF4-FFF2-40B4-BE49-F238E27FC236}">
                <a16:creationId xmlns:a16="http://schemas.microsoft.com/office/drawing/2014/main" id="{BE67EA2B-2987-70BF-7B6D-1338DD77369F}"/>
              </a:ext>
            </a:extLst>
          </p:cNvPr>
          <p:cNvSpPr txBox="1"/>
          <p:nvPr/>
        </p:nvSpPr>
        <p:spPr>
          <a:xfrm>
            <a:off x="2356701" y="1736175"/>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12" name="AutoShape 43">
            <a:extLst>
              <a:ext uri="{FF2B5EF4-FFF2-40B4-BE49-F238E27FC236}">
                <a16:creationId xmlns:a16="http://schemas.microsoft.com/office/drawing/2014/main" id="{B7B019E9-70EB-A12F-EB59-9C5D5BA88189}"/>
              </a:ext>
            </a:extLst>
          </p:cNvPr>
          <p:cNvSpPr>
            <a:spLocks noChangeArrowheads="1"/>
          </p:cNvSpPr>
          <p:nvPr/>
        </p:nvSpPr>
        <p:spPr bwMode="auto">
          <a:xfrm>
            <a:off x="628649" y="5434448"/>
            <a:ext cx="1611336"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品質試験</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16" name="AutoShape 43">
            <a:extLst>
              <a:ext uri="{FF2B5EF4-FFF2-40B4-BE49-F238E27FC236}">
                <a16:creationId xmlns:a16="http://schemas.microsoft.com/office/drawing/2014/main" id="{C89DE479-B7CB-3EED-0465-69398FBDFC55}"/>
              </a:ext>
            </a:extLst>
          </p:cNvPr>
          <p:cNvSpPr>
            <a:spLocks noChangeArrowheads="1"/>
          </p:cNvSpPr>
          <p:nvPr/>
        </p:nvSpPr>
        <p:spPr bwMode="auto">
          <a:xfrm>
            <a:off x="628649" y="6053484"/>
            <a:ext cx="1611336" cy="573560"/>
          </a:xfrm>
          <a:prstGeom prst="flowChartOffpageConnector">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ja-JP" altLang="en-US" sz="1400">
                <a:latin typeface="Meiryo UI" panose="020B0604030504040204" pitchFamily="50" charset="-128"/>
                <a:ea typeface="Meiryo UI" panose="020B0604030504040204" pitchFamily="50" charset="-128"/>
                <a:cs typeface="Arial" panose="020B0604020202020204" pitchFamily="34" charset="0"/>
              </a:rPr>
              <a:t>輸送</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17" name="テキスト ボックス 28">
            <a:extLst>
              <a:ext uri="{FF2B5EF4-FFF2-40B4-BE49-F238E27FC236}">
                <a16:creationId xmlns:a16="http://schemas.microsoft.com/office/drawing/2014/main" id="{7DCC0C9F-CE07-8B20-5D73-71FBFE672468}"/>
              </a:ext>
            </a:extLst>
          </p:cNvPr>
          <p:cNvSpPr txBox="1"/>
          <p:nvPr/>
        </p:nvSpPr>
        <p:spPr>
          <a:xfrm>
            <a:off x="2356701" y="2339263"/>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18" name="テキスト ボックス 28">
            <a:extLst>
              <a:ext uri="{FF2B5EF4-FFF2-40B4-BE49-F238E27FC236}">
                <a16:creationId xmlns:a16="http://schemas.microsoft.com/office/drawing/2014/main" id="{F4B7D71E-C257-2B71-47AD-43AF27A8D8B8}"/>
              </a:ext>
            </a:extLst>
          </p:cNvPr>
          <p:cNvSpPr txBox="1"/>
          <p:nvPr/>
        </p:nvSpPr>
        <p:spPr>
          <a:xfrm>
            <a:off x="2356701" y="2958300"/>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19" name="テキスト ボックス 28">
            <a:extLst>
              <a:ext uri="{FF2B5EF4-FFF2-40B4-BE49-F238E27FC236}">
                <a16:creationId xmlns:a16="http://schemas.microsoft.com/office/drawing/2014/main" id="{1C81A3C0-C23E-4DD5-84E3-A0D9C6608016}"/>
              </a:ext>
            </a:extLst>
          </p:cNvPr>
          <p:cNvSpPr txBox="1"/>
          <p:nvPr/>
        </p:nvSpPr>
        <p:spPr>
          <a:xfrm>
            <a:off x="2356701" y="3577337"/>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20" name="テキスト ボックス 28">
            <a:extLst>
              <a:ext uri="{FF2B5EF4-FFF2-40B4-BE49-F238E27FC236}">
                <a16:creationId xmlns:a16="http://schemas.microsoft.com/office/drawing/2014/main" id="{E0062A04-461B-ABEE-0AC1-38A89AAC48A9}"/>
              </a:ext>
            </a:extLst>
          </p:cNvPr>
          <p:cNvSpPr txBox="1"/>
          <p:nvPr/>
        </p:nvSpPr>
        <p:spPr>
          <a:xfrm>
            <a:off x="2356701" y="4196374"/>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21" name="テキスト ボックス 28">
            <a:extLst>
              <a:ext uri="{FF2B5EF4-FFF2-40B4-BE49-F238E27FC236}">
                <a16:creationId xmlns:a16="http://schemas.microsoft.com/office/drawing/2014/main" id="{F0E3C346-F354-EBE8-BFCA-FD0AD904BEAF}"/>
              </a:ext>
            </a:extLst>
          </p:cNvPr>
          <p:cNvSpPr txBox="1"/>
          <p:nvPr/>
        </p:nvSpPr>
        <p:spPr>
          <a:xfrm>
            <a:off x="2356701" y="4815411"/>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29" name="テキスト ボックス 28">
            <a:extLst>
              <a:ext uri="{FF2B5EF4-FFF2-40B4-BE49-F238E27FC236}">
                <a16:creationId xmlns:a16="http://schemas.microsoft.com/office/drawing/2014/main" id="{A92AE337-5421-BFE0-0A52-A46116D59944}"/>
              </a:ext>
            </a:extLst>
          </p:cNvPr>
          <p:cNvSpPr txBox="1"/>
          <p:nvPr/>
        </p:nvSpPr>
        <p:spPr>
          <a:xfrm>
            <a:off x="2356701" y="5434448"/>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30" name="テキスト ボックス 29">
            <a:extLst>
              <a:ext uri="{FF2B5EF4-FFF2-40B4-BE49-F238E27FC236}">
                <a16:creationId xmlns:a16="http://schemas.microsoft.com/office/drawing/2014/main" id="{E974460F-A7CD-D96C-4B61-5C42AE6FE534}"/>
              </a:ext>
            </a:extLst>
          </p:cNvPr>
          <p:cNvSpPr txBox="1"/>
          <p:nvPr/>
        </p:nvSpPr>
        <p:spPr>
          <a:xfrm>
            <a:off x="2356701" y="6053484"/>
            <a:ext cx="9206646" cy="5576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latin typeface="Meiryo UI" panose="020B0604030504040204" pitchFamily="50" charset="-128"/>
                <a:ea typeface="Meiryo UI" panose="020B0604030504040204" pitchFamily="50" charset="-128"/>
                <a:cs typeface="Arial" pitchFamily="34" charset="0"/>
              </a:rPr>
              <a:t>XXX</a:t>
            </a:r>
            <a:r>
              <a:rPr lang="ja-JP" altLang="en-US" sz="1400">
                <a:latin typeface="Meiryo UI" panose="020B0604030504040204" pitchFamily="50" charset="-128"/>
                <a:ea typeface="Meiryo UI" panose="020B0604030504040204" pitchFamily="50" charset="-128"/>
                <a:cs typeface="Arial" pitchFamily="34" charset="0"/>
              </a:rPr>
              <a:t>（</a:t>
            </a:r>
            <a:r>
              <a:rPr lang="en-US" altLang="ja-JP" sz="1400">
                <a:latin typeface="Meiryo UI" panose="020B0604030504040204" pitchFamily="50" charset="-128"/>
                <a:ea typeface="Meiryo UI" panose="020B0604030504040204" pitchFamily="50" charset="-128"/>
                <a:cs typeface="Arial" pitchFamily="34" charset="0"/>
              </a:rPr>
              <a:t>X</a:t>
            </a:r>
            <a:r>
              <a:rPr lang="ja-JP" altLang="en-US" sz="1400">
                <a:latin typeface="Meiryo UI" panose="020B0604030504040204" pitchFamily="50" charset="-128"/>
                <a:ea typeface="Meiryo UI" panose="020B0604030504040204" pitchFamily="50" charset="-128"/>
                <a:cs typeface="Arial" pitchFamily="34" charset="0"/>
              </a:rPr>
              <a:t>社）</a:t>
            </a:r>
            <a:endParaRPr lang="en-US" altLang="ja-JP" sz="1400">
              <a:latin typeface="Meiryo UI" panose="020B0604030504040204" pitchFamily="50" charset="-128"/>
              <a:ea typeface="Meiryo UI" panose="020B0604030504040204" pitchFamily="50" charset="-128"/>
              <a:cs typeface="Arial" pitchFamily="34" charset="0"/>
            </a:endParaRPr>
          </a:p>
        </p:txBody>
      </p:sp>
      <p:sp>
        <p:nvSpPr>
          <p:cNvPr id="67" name="TextBox 51">
            <a:extLst>
              <a:ext uri="{FF2B5EF4-FFF2-40B4-BE49-F238E27FC236}">
                <a16:creationId xmlns:a16="http://schemas.microsoft.com/office/drawing/2014/main" id="{81B3B194-338E-57FF-6140-3F1164610250}"/>
              </a:ext>
            </a:extLst>
          </p:cNvPr>
          <p:cNvSpPr txBox="1"/>
          <p:nvPr/>
        </p:nvSpPr>
        <p:spPr>
          <a:xfrm>
            <a:off x="3214539" y="2968561"/>
            <a:ext cx="7951207" cy="242041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サプライチェーンに沿って、主たる機器・部素材について国内製品の採用状況・計画を記載ください。</a:t>
            </a:r>
            <a:br>
              <a:rPr lang="en-US" altLang="ja-JP" sz="1400" dirty="0">
                <a:solidFill>
                  <a:srgbClr val="2E3558"/>
                </a:solidFill>
                <a:latin typeface="Meiryo UI" panose="020B0604030504040204" pitchFamily="50" charset="-128"/>
                <a:ea typeface="Meiryo UI" panose="020B0604030504040204" pitchFamily="50" charset="-128"/>
              </a:rPr>
            </a:br>
            <a:r>
              <a:rPr lang="ja-JP" altLang="en-US" sz="1400" dirty="0">
                <a:solidFill>
                  <a:srgbClr val="2E3558"/>
                </a:solidFill>
                <a:latin typeface="Meiryo UI" panose="020B0604030504040204" pitchFamily="50" charset="-128"/>
                <a:ea typeface="Meiryo UI" panose="020B0604030504040204" pitchFamily="50" charset="-128"/>
              </a:rPr>
              <a:t>（</a:t>
            </a:r>
            <a:r>
              <a:rPr lang="en-US" altLang="ja-JP" sz="1400" dirty="0">
                <a:solidFill>
                  <a:srgbClr val="2E3558"/>
                </a:solidFill>
                <a:latin typeface="Meiryo UI" panose="020B0604030504040204" pitchFamily="50" charset="-128"/>
                <a:ea typeface="Meiryo UI" panose="020B0604030504040204" pitchFamily="50" charset="-128"/>
              </a:rPr>
              <a:t>XXX</a:t>
            </a:r>
            <a:r>
              <a:rPr lang="ja-JP" altLang="en-US" sz="1400" dirty="0">
                <a:solidFill>
                  <a:srgbClr val="2E3558"/>
                </a:solidFill>
                <a:latin typeface="Meiryo UI" panose="020B0604030504040204" pitchFamily="50" charset="-128"/>
                <a:ea typeface="Meiryo UI" panose="020B0604030504040204" pitchFamily="50" charset="-128"/>
              </a:rPr>
              <a:t>には、製品名ではなく、製品種別（インキュベーター、フラスコ、等）を記載ください）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サプライチェーンの列は一例であり、貴社の事業内容に沿って中身の書き換えや削除を行っていただいて問題ありません。</a:t>
            </a:r>
          </a:p>
        </p:txBody>
      </p:sp>
    </p:spTree>
    <p:extLst>
      <p:ext uri="{BB962C8B-B14F-4D97-AF65-F5344CB8AC3E}">
        <p14:creationId xmlns:p14="http://schemas.microsoft.com/office/powerpoint/2010/main" val="808419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9C760-73D6-0610-D18B-FFBA933AC9A2}"/>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FC78689-06E1-F359-64EC-5AF075CAA991}"/>
              </a:ext>
            </a:extLst>
          </p:cNvPr>
          <p:cNvGraphicFramePr>
            <a:graphicFrameLocks noChangeAspect="1"/>
          </p:cNvGraphicFramePr>
          <p:nvPr>
            <p:custDataLst>
              <p:tags r:id="rId1"/>
            </p:custDataLst>
            <p:extLst>
              <p:ext uri="{D42A27DB-BD31-4B8C-83A1-F6EECF244321}">
                <p14:modId xmlns:p14="http://schemas.microsoft.com/office/powerpoint/2010/main" val="17958777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4FC78689-06E1-F359-64EC-5AF075CAA99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AFC2D486-4C3E-639A-0AF5-8B66CF85FF08}"/>
              </a:ext>
            </a:extLst>
          </p:cNvPr>
          <p:cNvSpPr>
            <a:spLocks noGrp="1"/>
          </p:cNvSpPr>
          <p:nvPr>
            <p:ph type="title"/>
          </p:nvPr>
        </p:nvSpPr>
        <p:spPr>
          <a:xfrm>
            <a:off x="630000" y="3255351"/>
            <a:ext cx="10933350" cy="1329595"/>
          </a:xfrm>
        </p:spPr>
        <p:txBody>
          <a:bodyPr vert="horz"/>
          <a:lstStyle/>
          <a:p>
            <a:pPr algn="ctr"/>
            <a:r>
              <a:rPr kumimoji="1" lang="ja-JP" altLang="en-US" sz="4800" b="1">
                <a:solidFill>
                  <a:schemeClr val="tx1"/>
                </a:solidFill>
              </a:rPr>
              <a:t>イ．事業の継続性</a:t>
            </a:r>
            <a:br>
              <a:rPr kumimoji="1" lang="ja-JP" altLang="en-US" sz="4800" b="1">
                <a:solidFill>
                  <a:schemeClr val="tx1"/>
                </a:solidFill>
              </a:rPr>
            </a:br>
            <a:endParaRPr kumimoji="1" lang="ja-JP" altLang="en-US" sz="4800"/>
          </a:p>
        </p:txBody>
      </p:sp>
    </p:spTree>
    <p:extLst>
      <p:ext uri="{BB962C8B-B14F-4D97-AF65-F5344CB8AC3E}">
        <p14:creationId xmlns:p14="http://schemas.microsoft.com/office/powerpoint/2010/main" val="2660842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368FF-AFC4-32BB-065B-E8E0782BFFC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FFB894E-C57F-3643-8555-C61FF3A39A55}"/>
              </a:ext>
            </a:extLst>
          </p:cNvPr>
          <p:cNvGraphicFramePr>
            <a:graphicFrameLocks noChangeAspect="1"/>
          </p:cNvGraphicFramePr>
          <p:nvPr>
            <p:custDataLst>
              <p:tags r:id="rId1"/>
            </p:custDataLst>
            <p:extLst>
              <p:ext uri="{D42A27DB-BD31-4B8C-83A1-F6EECF244321}">
                <p14:modId xmlns:p14="http://schemas.microsoft.com/office/powerpoint/2010/main" val="31058054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5FFB894E-C57F-3643-8555-C61FF3A39A5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Box 23">
            <a:extLst>
              <a:ext uri="{FF2B5EF4-FFF2-40B4-BE49-F238E27FC236}">
                <a16:creationId xmlns:a16="http://schemas.microsoft.com/office/drawing/2014/main" id="{8DD1E3AE-86C2-0BE1-9065-F4A5EDBF2594}"/>
              </a:ext>
            </a:extLst>
          </p:cNvPr>
          <p:cNvSpPr txBox="1"/>
          <p:nvPr/>
        </p:nvSpPr>
        <p:spPr>
          <a:xfrm>
            <a:off x="641349" y="1585009"/>
            <a:ext cx="5277715" cy="4748326"/>
          </a:xfrm>
          <a:prstGeom prst="rect">
            <a:avLst/>
          </a:prstGeom>
          <a:noFill/>
          <a:ln w="9525" cap="rnd">
            <a:solidFill>
              <a:schemeClr val="bg1">
                <a:lumMod val="50000"/>
              </a:schemeClr>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a:t>
            </a:r>
            <a:r>
              <a:rPr lang="ja-JP" altLang="en-US" b="1"/>
              <a:t>環境分析</a:t>
            </a:r>
            <a:r>
              <a:rPr lang="en-US" altLang="ja-JP" b="1"/>
              <a:t>】</a:t>
            </a:r>
            <a:endParaRPr lang="en-US" b="1"/>
          </a:p>
        </p:txBody>
      </p:sp>
      <p:sp>
        <p:nvSpPr>
          <p:cNvPr id="5" name="タイトル 4">
            <a:extLst>
              <a:ext uri="{FF2B5EF4-FFF2-40B4-BE49-F238E27FC236}">
                <a16:creationId xmlns:a16="http://schemas.microsoft.com/office/drawing/2014/main" id="{8C64A9C8-565F-1356-142B-23E716700DD2}"/>
              </a:ext>
            </a:extLst>
          </p:cNvPr>
          <p:cNvSpPr>
            <a:spLocks noGrp="1"/>
          </p:cNvSpPr>
          <p:nvPr>
            <p:ph type="title"/>
          </p:nvPr>
        </p:nvSpPr>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事業の継続性｜ビジネスモデル｜</a:t>
            </a:r>
            <a:r>
              <a:rPr lang="ja-JP" altLang="en-US"/>
              <a:t>環境を踏まえた自社のポジショニング・強み</a:t>
            </a:r>
          </a:p>
        </p:txBody>
      </p:sp>
      <p:sp>
        <p:nvSpPr>
          <p:cNvPr id="6" name="コンテンツ プレースホルダー 5">
            <a:extLst>
              <a:ext uri="{FF2B5EF4-FFF2-40B4-BE49-F238E27FC236}">
                <a16:creationId xmlns:a16="http://schemas.microsoft.com/office/drawing/2014/main" id="{85340F7C-44DF-2435-7663-3A636BCE0401}"/>
              </a:ext>
            </a:extLst>
          </p:cNvPr>
          <p:cNvSpPr>
            <a:spLocks noGrp="1"/>
          </p:cNvSpPr>
          <p:nvPr>
            <p:ph sz="quarter" idx="10"/>
          </p:nvPr>
        </p:nvSpPr>
        <p:spPr/>
        <p:txBody>
          <a:bodyPr vert="horz" lIns="0" tIns="0" rIns="0" bIns="0" rtlCol="0">
            <a:noAutofit/>
          </a:bodyPr>
          <a:lstStyle/>
          <a:p>
            <a:r>
              <a:rPr lang="ja-JP" altLang="en-US">
                <a:solidFill>
                  <a:srgbClr val="3F4350"/>
                </a:solidFill>
              </a:rPr>
              <a:t>当該業界内での自社のポジショニングとしては</a:t>
            </a:r>
            <a:r>
              <a:rPr lang="en-US" altLang="ja-JP">
                <a:solidFill>
                  <a:srgbClr val="3F4350"/>
                </a:solidFill>
              </a:rPr>
              <a:t>XXX</a:t>
            </a:r>
            <a:r>
              <a:rPr lang="ja-JP" altLang="en-US">
                <a:solidFill>
                  <a:srgbClr val="3F4350"/>
                </a:solidFill>
              </a:rPr>
              <a:t>と考えており、強みとしては</a:t>
            </a:r>
            <a:r>
              <a:rPr lang="en-US" altLang="ja-JP">
                <a:solidFill>
                  <a:srgbClr val="3F4350"/>
                </a:solidFill>
              </a:rPr>
              <a:t>XXX</a:t>
            </a:r>
            <a:r>
              <a:rPr lang="ja-JP" altLang="en-US">
                <a:solidFill>
                  <a:srgbClr val="3F4350"/>
                </a:solidFill>
              </a:rPr>
              <a:t>と認識している</a:t>
            </a:r>
          </a:p>
        </p:txBody>
      </p:sp>
      <p:sp>
        <p:nvSpPr>
          <p:cNvPr id="24" name="正方形/長方形 23">
            <a:extLst>
              <a:ext uri="{FF2B5EF4-FFF2-40B4-BE49-F238E27FC236}">
                <a16:creationId xmlns:a16="http://schemas.microsoft.com/office/drawing/2014/main" id="{70C7A357-C3CA-1D1A-34D3-FFAF4A55BF8C}"/>
              </a:ext>
            </a:extLst>
          </p:cNvPr>
          <p:cNvSpPr/>
          <p:nvPr/>
        </p:nvSpPr>
        <p:spPr>
          <a:xfrm>
            <a:off x="6331163" y="1889279"/>
            <a:ext cx="5256000" cy="198071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自社のポジショニング</a:t>
            </a:r>
            <a:r>
              <a:rPr kumimoji="1" lang="en-US" altLang="ja-JP" sz="1400">
                <a:solidFill>
                  <a:schemeClr val="tx1"/>
                </a:solidFill>
                <a:latin typeface="Meiryo UI" panose="020B0604030504040204" pitchFamily="50" charset="-128"/>
                <a:ea typeface="Meiryo UI" panose="020B0604030504040204" pitchFamily="50" charset="-128"/>
              </a:rPr>
              <a:t>】</a:t>
            </a:r>
          </a:p>
          <a:p>
            <a:pPr marL="87313" indent="-87313">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（例） </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の業界内でのシェアは</a:t>
            </a: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位であり、</a:t>
            </a:r>
            <a:r>
              <a:rPr kumimoji="1" lang="en-US" altLang="ja-JP" sz="1400">
                <a:solidFill>
                  <a:schemeClr val="tx1"/>
                </a:solidFill>
                <a:latin typeface="Meiryo UI" panose="020B0604030504040204" pitchFamily="50" charset="-128"/>
                <a:ea typeface="Meiryo UI" panose="020B0604030504040204" pitchFamily="50" charset="-128"/>
              </a:rPr>
              <a:t>XXXX</a:t>
            </a:r>
            <a:r>
              <a:rPr kumimoji="1" lang="ja-JP" altLang="en-US" sz="1400">
                <a:solidFill>
                  <a:schemeClr val="tx1"/>
                </a:solidFill>
                <a:latin typeface="Meiryo UI" panose="020B0604030504040204" pitchFamily="50" charset="-128"/>
                <a:ea typeface="Meiryo UI" panose="020B0604030504040204" pitchFamily="50" charset="-128"/>
              </a:rPr>
              <a:t>という立ち位置と認識している</a:t>
            </a:r>
            <a:r>
              <a:rPr kumimoji="1" lang="en-US" altLang="ja-JP" sz="1400">
                <a:solidFill>
                  <a:schemeClr val="tx1"/>
                </a:solidFill>
                <a:latin typeface="Meiryo UI" panose="020B0604030504040204" pitchFamily="50" charset="-128"/>
                <a:ea typeface="Meiryo UI" panose="020B0604030504040204" pitchFamily="50" charset="-128"/>
              </a:rPr>
              <a:t>(Ex.</a:t>
            </a:r>
            <a:r>
              <a:rPr kumimoji="1" lang="ja-JP" altLang="en-US" sz="1400">
                <a:solidFill>
                  <a:schemeClr val="tx1"/>
                </a:solidFill>
                <a:latin typeface="Meiryo UI" panose="020B0604030504040204" pitchFamily="50" charset="-128"/>
                <a:ea typeface="Meiryo UI" panose="020B0604030504040204" pitchFamily="50" charset="-128"/>
              </a:rPr>
              <a:t>リーダー、チャレンジャー、フォロワー、ニッチャー　等</a:t>
            </a:r>
            <a:r>
              <a:rPr kumimoji="1" lang="en-US" altLang="ja-JP" sz="1400">
                <a:solidFill>
                  <a:schemeClr val="tx1"/>
                </a:solidFill>
                <a:latin typeface="Meiryo UI" panose="020B0604030504040204" pitchFamily="50" charset="-128"/>
                <a:ea typeface="Meiryo UI" panose="020B0604030504040204" pitchFamily="50" charset="-128"/>
              </a:rPr>
              <a:t>)</a:t>
            </a:r>
          </a:p>
        </p:txBody>
      </p:sp>
      <p:sp>
        <p:nvSpPr>
          <p:cNvPr id="25" name="正方形/長方形 24">
            <a:extLst>
              <a:ext uri="{FF2B5EF4-FFF2-40B4-BE49-F238E27FC236}">
                <a16:creationId xmlns:a16="http://schemas.microsoft.com/office/drawing/2014/main" id="{7C8791C2-A64D-4133-17CC-1A5B426A039F}"/>
              </a:ext>
            </a:extLst>
          </p:cNvPr>
          <p:cNvSpPr/>
          <p:nvPr/>
        </p:nvSpPr>
        <p:spPr>
          <a:xfrm>
            <a:off x="6331163" y="4106401"/>
            <a:ext cx="5256000" cy="1980718"/>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自社の強み</a:t>
            </a:r>
            <a:r>
              <a:rPr kumimoji="1" lang="en-US" altLang="ja-JP" sz="1400">
                <a:solidFill>
                  <a:schemeClr val="tx1"/>
                </a:solidFill>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（例）当社の強みとしては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向けに出荷していることであり、</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という環境変化の影響を受けない。</a:t>
            </a: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（例）サプライチェーン上の</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工程に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という強みを持っている。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p:txBody>
      </p:sp>
      <p:cxnSp>
        <p:nvCxnSpPr>
          <p:cNvPr id="26" name="Straight Connector 40">
            <a:extLst>
              <a:ext uri="{FF2B5EF4-FFF2-40B4-BE49-F238E27FC236}">
                <a16:creationId xmlns:a16="http://schemas.microsoft.com/office/drawing/2014/main" id="{11D0D7D6-3A08-7AA3-EA99-89020FFCD344}"/>
              </a:ext>
            </a:extLst>
          </p:cNvPr>
          <p:cNvCxnSpPr>
            <a:cxnSpLocks/>
          </p:cNvCxnSpPr>
          <p:nvPr/>
        </p:nvCxnSpPr>
        <p:spPr>
          <a:xfrm flipV="1">
            <a:off x="6095625" y="1413827"/>
            <a:ext cx="0" cy="527171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41">
            <a:extLst>
              <a:ext uri="{FF2B5EF4-FFF2-40B4-BE49-F238E27FC236}">
                <a16:creationId xmlns:a16="http://schemas.microsoft.com/office/drawing/2014/main" id="{3C68D294-3956-FDA3-961A-53F1E2F764CF}"/>
              </a:ext>
            </a:extLst>
          </p:cNvPr>
          <p:cNvGrpSpPr/>
          <p:nvPr/>
        </p:nvGrpSpPr>
        <p:grpSpPr>
          <a:xfrm rot="10800000" flipH="1">
            <a:off x="5987625" y="3890401"/>
            <a:ext cx="216000" cy="216000"/>
            <a:chOff x="5937564" y="3833745"/>
            <a:chExt cx="306171" cy="306910"/>
          </a:xfrm>
        </p:grpSpPr>
        <p:sp>
          <p:nvSpPr>
            <p:cNvPr id="28" name="Freeform 94">
              <a:extLst>
                <a:ext uri="{FF2B5EF4-FFF2-40B4-BE49-F238E27FC236}">
                  <a16:creationId xmlns:a16="http://schemas.microsoft.com/office/drawing/2014/main" id="{421C7150-46F2-5069-1506-357BE5CAE30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FB4E888F-EA48-79D0-006A-571929229C8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32" name="正方形/長方形 31">
            <a:extLst>
              <a:ext uri="{FF2B5EF4-FFF2-40B4-BE49-F238E27FC236}">
                <a16:creationId xmlns:a16="http://schemas.microsoft.com/office/drawing/2014/main" id="{AFF46842-BA83-476B-A49C-4678915DA3F6}"/>
              </a:ext>
            </a:extLst>
          </p:cNvPr>
          <p:cNvSpPr/>
          <p:nvPr/>
        </p:nvSpPr>
        <p:spPr>
          <a:xfrm>
            <a:off x="771327" y="1888796"/>
            <a:ext cx="5067515" cy="19812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a:ea typeface="Meiryo UI"/>
              </a:rPr>
              <a:t>【</a:t>
            </a:r>
            <a:r>
              <a:rPr kumimoji="1" lang="ja-JP" altLang="en-US" sz="1400">
                <a:solidFill>
                  <a:schemeClr val="tx1"/>
                </a:solidFill>
                <a:latin typeface="Meiryo UI"/>
                <a:ea typeface="Meiryo UI"/>
              </a:rPr>
              <a:t>自社に関する内部環境認識</a:t>
            </a:r>
            <a:r>
              <a:rPr kumimoji="1" lang="en-US" altLang="ja-JP" sz="1400">
                <a:solidFill>
                  <a:schemeClr val="tx1"/>
                </a:solidFill>
                <a:latin typeface="Meiryo UI"/>
                <a:ea typeface="Meiryo UI"/>
              </a:rPr>
              <a:t>】</a:t>
            </a:r>
          </a:p>
          <a:p>
            <a:pPr marL="86995" indent="-8699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（例）グローバルな生産体制を保有</a:t>
            </a:r>
            <a:endParaRPr lang="en-US" altLang="ja-JP" sz="1400">
              <a:solidFill>
                <a:schemeClr val="tx1"/>
              </a:solidFill>
              <a:latin typeface="Meiryo UI" panose="020B0604030504040204" pitchFamily="50" charset="-128"/>
              <a:ea typeface="Meiryo UI" panose="020B0604030504040204" pitchFamily="50" charset="-128"/>
            </a:endParaRPr>
          </a:p>
          <a:p>
            <a:pPr marL="86995" indent="-86995">
              <a:buFont typeface="Arial" panose="020B0604020202020204" pitchFamily="34" charset="0"/>
              <a:buChar char="•"/>
            </a:pPr>
            <a:r>
              <a:rPr lang="ja-JP" altLang="en-US" sz="1400">
                <a:solidFill>
                  <a:schemeClr val="tx1"/>
                </a:solidFill>
                <a:latin typeface="Meiryo UI"/>
                <a:ea typeface="Meiryo UI"/>
              </a:rPr>
              <a:t>（例）</a:t>
            </a:r>
            <a:r>
              <a:rPr lang="en-US" altLang="ja-JP" sz="1400">
                <a:solidFill>
                  <a:schemeClr val="tx1"/>
                </a:solidFill>
                <a:latin typeface="Meiryo UI"/>
                <a:ea typeface="Meiryo UI"/>
              </a:rPr>
              <a:t>GMP/GCTP</a:t>
            </a:r>
            <a:r>
              <a:rPr lang="ja-JP" altLang="en-US" sz="1400">
                <a:solidFill>
                  <a:schemeClr val="tx1"/>
                </a:solidFill>
                <a:latin typeface="Meiryo UI"/>
                <a:ea typeface="Meiryo UI"/>
              </a:rPr>
              <a:t>だけでなく、</a:t>
            </a:r>
            <a:r>
              <a:rPr lang="en-US" altLang="ja-JP" sz="1400">
                <a:solidFill>
                  <a:schemeClr val="tx1"/>
                </a:solidFill>
                <a:latin typeface="Meiryo UI"/>
                <a:ea typeface="Meiryo UI"/>
              </a:rPr>
              <a:t>FCA</a:t>
            </a:r>
            <a:r>
              <a:rPr lang="ja-JP" altLang="en-US" sz="1400">
                <a:solidFill>
                  <a:schemeClr val="tx1"/>
                </a:solidFill>
                <a:latin typeface="Meiryo UI"/>
                <a:ea typeface="Meiryo UI"/>
              </a:rPr>
              <a:t>・</a:t>
            </a:r>
            <a:r>
              <a:rPr lang="en-US" altLang="ja-JP" sz="1400">
                <a:solidFill>
                  <a:schemeClr val="tx1"/>
                </a:solidFill>
                <a:latin typeface="Meiryo UI"/>
                <a:ea typeface="Meiryo UI"/>
              </a:rPr>
              <a:t>EMA</a:t>
            </a:r>
            <a:r>
              <a:rPr lang="ja-JP" altLang="en-US" sz="1400">
                <a:solidFill>
                  <a:schemeClr val="tx1"/>
                </a:solidFill>
                <a:latin typeface="Meiryo UI"/>
                <a:ea typeface="Meiryo UI"/>
              </a:rPr>
              <a:t>等の査察実績を持つ</a:t>
            </a:r>
            <a:endParaRPr lang="en-US" altLang="ja-JP" sz="1400">
              <a:solidFill>
                <a:schemeClr val="tx1"/>
              </a:solidFill>
              <a:latin typeface="Meiryo UI"/>
              <a:ea typeface="Meiryo UI"/>
            </a:endParaRPr>
          </a:p>
          <a:p>
            <a:pPr marL="86995" indent="-86995">
              <a:buFont typeface="Arial" panose="020B0604020202020204" pitchFamily="34" charset="0"/>
              <a:buChar char="•"/>
            </a:pPr>
            <a:r>
              <a:rPr lang="ja-JP" altLang="en-US" sz="1400">
                <a:solidFill>
                  <a:schemeClr val="tx1"/>
                </a:solidFill>
                <a:latin typeface="Meiryo UI"/>
                <a:ea typeface="Meiryo UI"/>
              </a:rPr>
              <a:t>（例）受託研究（</a:t>
            </a:r>
            <a:r>
              <a:rPr lang="en-US" altLang="ja-JP" sz="1400">
                <a:solidFill>
                  <a:schemeClr val="tx1"/>
                </a:solidFill>
                <a:latin typeface="Meiryo UI"/>
                <a:ea typeface="Meiryo UI"/>
              </a:rPr>
              <a:t>CRO</a:t>
            </a:r>
            <a:r>
              <a:rPr lang="ja-JP" altLang="en-US" sz="1400">
                <a:solidFill>
                  <a:schemeClr val="tx1"/>
                </a:solidFill>
                <a:latin typeface="Meiryo UI"/>
                <a:ea typeface="Meiryo UI"/>
              </a:rPr>
              <a:t>）と</a:t>
            </a:r>
            <a:r>
              <a:rPr lang="en-US" altLang="ja-JP" sz="1400">
                <a:solidFill>
                  <a:schemeClr val="tx1"/>
                </a:solidFill>
                <a:latin typeface="Meiryo UI"/>
                <a:ea typeface="Meiryo UI"/>
              </a:rPr>
              <a:t>CDMO</a:t>
            </a:r>
            <a:r>
              <a:rPr lang="ja-JP" altLang="en-US" sz="1400">
                <a:solidFill>
                  <a:schemeClr val="tx1"/>
                </a:solidFill>
                <a:latin typeface="Meiryo UI"/>
                <a:ea typeface="Meiryo UI"/>
              </a:rPr>
              <a:t>を一体化して受託可能</a:t>
            </a:r>
            <a:endParaRPr lang="en-US" altLang="ja-JP" sz="1400">
              <a:solidFill>
                <a:schemeClr val="tx1"/>
              </a:solidFill>
              <a:latin typeface="Meiryo UI"/>
              <a:ea typeface="Meiryo UI"/>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8B164AB8-4B9A-29C3-EA17-BE1FA2ADCD0E}"/>
              </a:ext>
            </a:extLst>
          </p:cNvPr>
          <p:cNvSpPr/>
          <p:nvPr/>
        </p:nvSpPr>
        <p:spPr>
          <a:xfrm>
            <a:off x="771327" y="4110558"/>
            <a:ext cx="5067515" cy="19812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自社に関する外部環境認識</a:t>
            </a:r>
            <a:r>
              <a:rPr kumimoji="1" lang="en-US" altLang="ja-JP" sz="1400">
                <a:solidFill>
                  <a:schemeClr val="tx1"/>
                </a:solidFill>
                <a:latin typeface="Meiryo UI" panose="020B0604030504040204" pitchFamily="50" charset="-128"/>
                <a:ea typeface="Meiryo UI" panose="020B0604030504040204" pitchFamily="50" charset="-128"/>
              </a:rPr>
              <a:t>】</a:t>
            </a:r>
          </a:p>
          <a:p>
            <a:r>
              <a:rPr kumimoji="1" lang="en-US" altLang="ja-JP" sz="1400">
                <a:solidFill>
                  <a:schemeClr val="tx1"/>
                </a:solidFill>
                <a:latin typeface="Meiryo UI" panose="020B0604030504040204" pitchFamily="50" charset="-128"/>
                <a:ea typeface="Meiryo UI" panose="020B0604030504040204" pitchFamily="50" charset="-128"/>
              </a:rPr>
              <a:t>2025</a:t>
            </a:r>
            <a:r>
              <a:rPr kumimoji="1" lang="ja-JP" altLang="en-US" sz="1400">
                <a:solidFill>
                  <a:schemeClr val="tx1"/>
                </a:solidFill>
                <a:latin typeface="Meiryo UI" panose="020B0604030504040204" pitchFamily="50" charset="-128"/>
                <a:ea typeface="Meiryo UI" panose="020B0604030504040204" pitchFamily="50" charset="-128"/>
              </a:rPr>
              <a:t>年現在</a:t>
            </a:r>
            <a:endParaRPr kumimoji="1"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（例）現行の</a:t>
            </a:r>
            <a:r>
              <a:rPr lang="en-US" altLang="ja-JP" sz="1400">
                <a:solidFill>
                  <a:schemeClr val="tx1"/>
                </a:solidFill>
                <a:latin typeface="Meiryo UI" panose="020B0604030504040204" pitchFamily="50" charset="-128"/>
                <a:ea typeface="Meiryo UI" panose="020B0604030504040204" pitchFamily="50" charset="-128"/>
              </a:rPr>
              <a:t>GMP</a:t>
            </a:r>
            <a:r>
              <a:rPr lang="ja-JP" altLang="en-US" sz="1400">
                <a:solidFill>
                  <a:schemeClr val="tx1"/>
                </a:solidFill>
                <a:latin typeface="Meiryo UI" panose="020B0604030504040204" pitchFamily="50" charset="-128"/>
                <a:ea typeface="Meiryo UI" panose="020B0604030504040204" pitchFamily="50" charset="-128"/>
              </a:rPr>
              <a:t>遵守要件・薬機法改正</a:t>
            </a:r>
            <a:endParaRPr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（例）グローバル</a:t>
            </a:r>
            <a:r>
              <a:rPr lang="en-US" altLang="ja-JP" sz="1400">
                <a:solidFill>
                  <a:schemeClr val="tx1"/>
                </a:solidFill>
                <a:latin typeface="Meiryo UI" panose="020B0604030504040204" pitchFamily="50" charset="-128"/>
                <a:ea typeface="Meiryo UI" panose="020B0604030504040204" pitchFamily="50" charset="-128"/>
              </a:rPr>
              <a:t>CDMO</a:t>
            </a:r>
            <a:r>
              <a:rPr lang="ja-JP" altLang="en-US" sz="1400">
                <a:solidFill>
                  <a:schemeClr val="tx1"/>
                </a:solidFill>
                <a:latin typeface="Meiryo UI" panose="020B0604030504040204" pitchFamily="50" charset="-128"/>
                <a:ea typeface="Meiryo UI" panose="020B0604030504040204" pitchFamily="50" charset="-128"/>
              </a:rPr>
              <a:t>の日本市場の参入</a:t>
            </a:r>
            <a:endParaRPr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（例）高齢による医薬品需要の拡大</a:t>
            </a:r>
            <a:endParaRPr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（例）〇〇の新技術が登場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2033</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（例）シングルユース設備の普及</a:t>
            </a:r>
            <a:endParaRPr lang="en-US" altLang="ja-JP" sz="1400">
              <a:solidFill>
                <a:schemeClr val="tx1"/>
              </a:solidFill>
              <a:latin typeface="Meiryo UI" panose="020B0604030504040204" pitchFamily="50" charset="-128"/>
              <a:ea typeface="Meiryo UI" panose="020B0604030504040204" pitchFamily="50" charset="-128"/>
            </a:endParaRPr>
          </a:p>
          <a:p>
            <a:pPr marL="87313" indent="-87313">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（例）〇〇地域での再生医療需要が増加</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5" name="TextBox 51">
            <a:extLst>
              <a:ext uri="{FF2B5EF4-FFF2-40B4-BE49-F238E27FC236}">
                <a16:creationId xmlns:a16="http://schemas.microsoft.com/office/drawing/2014/main" id="{8AE04247-D2C1-A198-9035-B8CF2162A2B4}"/>
              </a:ext>
            </a:extLst>
          </p:cNvPr>
          <p:cNvSpPr txBox="1"/>
          <p:nvPr/>
        </p:nvSpPr>
        <p:spPr>
          <a:xfrm>
            <a:off x="6331163" y="2992121"/>
            <a:ext cx="5225918"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環境分析を踏まえた、再生</a:t>
            </a:r>
            <a:r>
              <a:rPr lang="en-US" altLang="ja-JP" sz="1400">
                <a:solidFill>
                  <a:srgbClr val="2E3558"/>
                </a:solidFill>
                <a:latin typeface="Meiryo UI" panose="020B0604030504040204" pitchFamily="50" charset="-128"/>
                <a:ea typeface="Meiryo UI" panose="020B0604030504040204" pitchFamily="50" charset="-128"/>
              </a:rPr>
              <a:t>CDMO</a:t>
            </a:r>
            <a:r>
              <a:rPr lang="ja-JP" altLang="en-US" sz="1400">
                <a:solidFill>
                  <a:srgbClr val="2E3558"/>
                </a:solidFill>
                <a:latin typeface="Meiryo UI" panose="020B0604030504040204" pitchFamily="50" charset="-128"/>
                <a:ea typeface="Meiryo UI" panose="020B0604030504040204" pitchFamily="50" charset="-128"/>
              </a:rPr>
              <a:t>業界における自社のポジショニングを記載ください。</a:t>
            </a:r>
          </a:p>
        </p:txBody>
      </p:sp>
      <p:sp>
        <p:nvSpPr>
          <p:cNvPr id="36" name="TextBox 51">
            <a:extLst>
              <a:ext uri="{FF2B5EF4-FFF2-40B4-BE49-F238E27FC236}">
                <a16:creationId xmlns:a16="http://schemas.microsoft.com/office/drawing/2014/main" id="{25B827B1-ADE8-8203-2E53-3B62E39100CB}"/>
              </a:ext>
            </a:extLst>
          </p:cNvPr>
          <p:cNvSpPr txBox="1"/>
          <p:nvPr/>
        </p:nvSpPr>
        <p:spPr>
          <a:xfrm>
            <a:off x="6331163" y="5105777"/>
            <a:ext cx="5225918" cy="760105"/>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環境分析を踏まえた、再生</a:t>
            </a:r>
            <a:r>
              <a:rPr lang="en-US" altLang="ja-JP" sz="1400">
                <a:solidFill>
                  <a:srgbClr val="2E3558"/>
                </a:solidFill>
                <a:latin typeface="Meiryo UI" panose="020B0604030504040204" pitchFamily="50" charset="-128"/>
                <a:ea typeface="Meiryo UI" panose="020B0604030504040204" pitchFamily="50" charset="-128"/>
              </a:rPr>
              <a:t>CDMO</a:t>
            </a:r>
            <a:r>
              <a:rPr lang="ja-JP" altLang="en-US" sz="1400">
                <a:solidFill>
                  <a:srgbClr val="2E3558"/>
                </a:solidFill>
                <a:latin typeface="Meiryo UI" panose="020B0604030504040204" pitchFamily="50" charset="-128"/>
                <a:ea typeface="Meiryo UI" panose="020B0604030504040204" pitchFamily="50" charset="-128"/>
              </a:rPr>
              <a:t>業界における自社の強みを記載ください。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7" name="TextBox 51">
            <a:extLst>
              <a:ext uri="{FF2B5EF4-FFF2-40B4-BE49-F238E27FC236}">
                <a16:creationId xmlns:a16="http://schemas.microsoft.com/office/drawing/2014/main" id="{DE25C910-DE89-F015-9173-E343CEBDAB5F}"/>
              </a:ext>
            </a:extLst>
          </p:cNvPr>
          <p:cNvSpPr txBox="1"/>
          <p:nvPr/>
        </p:nvSpPr>
        <p:spPr>
          <a:xfrm>
            <a:off x="771327" y="5145882"/>
            <a:ext cx="5067515"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en-US" altLang="ja-JP" sz="1400">
                <a:solidFill>
                  <a:srgbClr val="2E3558"/>
                </a:solidFill>
                <a:latin typeface="Meiryo UI" panose="020B0604030504040204" pitchFamily="50" charset="-128"/>
                <a:ea typeface="Meiryo UI" panose="020B0604030504040204" pitchFamily="50" charset="-128"/>
              </a:rPr>
              <a:t>2025</a:t>
            </a:r>
            <a:r>
              <a:rPr lang="ja-JP" altLang="en-US" sz="1400">
                <a:solidFill>
                  <a:srgbClr val="2E3558"/>
                </a:solidFill>
                <a:latin typeface="Meiryo UI" panose="020B0604030504040204" pitchFamily="50" charset="-128"/>
                <a:ea typeface="Meiryo UI" panose="020B0604030504040204" pitchFamily="50" charset="-128"/>
              </a:rPr>
              <a:t>年現在、</a:t>
            </a:r>
            <a:r>
              <a:rPr lang="en-US" altLang="ja-JP" sz="1400">
                <a:solidFill>
                  <a:srgbClr val="2E3558"/>
                </a:solidFill>
                <a:latin typeface="Meiryo UI" panose="020B0604030504040204" pitchFamily="50" charset="-128"/>
                <a:ea typeface="Meiryo UI" panose="020B0604030504040204" pitchFamily="50" charset="-128"/>
              </a:rPr>
              <a:t>2033</a:t>
            </a:r>
            <a:r>
              <a:rPr lang="ja-JP" altLang="en-US" sz="1400">
                <a:solidFill>
                  <a:srgbClr val="2E3558"/>
                </a:solidFill>
                <a:latin typeface="Meiryo UI" panose="020B0604030504040204" pitchFamily="50" charset="-128"/>
                <a:ea typeface="Meiryo UI" panose="020B0604030504040204" pitchFamily="50" charset="-128"/>
              </a:rPr>
              <a:t>年断面での自社を取り巻く外部環境認識を記載ください。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9" name="TextBox 51">
            <a:extLst>
              <a:ext uri="{FF2B5EF4-FFF2-40B4-BE49-F238E27FC236}">
                <a16:creationId xmlns:a16="http://schemas.microsoft.com/office/drawing/2014/main" id="{47B7401B-0F20-DA51-853F-17288246473A}"/>
              </a:ext>
            </a:extLst>
          </p:cNvPr>
          <p:cNvSpPr txBox="1"/>
          <p:nvPr/>
        </p:nvSpPr>
        <p:spPr>
          <a:xfrm>
            <a:off x="771327" y="2992121"/>
            <a:ext cx="5067515"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自社に関する内部環境認識を記載ください。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363902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1E1D3-C5E6-2B7E-FCA5-171DC30C0144}"/>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1DA7DD4-5CDA-1060-C666-C36BF16B8350}"/>
              </a:ext>
            </a:extLst>
          </p:cNvPr>
          <p:cNvGraphicFramePr>
            <a:graphicFrameLocks noChangeAspect="1"/>
          </p:cNvGraphicFramePr>
          <p:nvPr>
            <p:custDataLst>
              <p:tags r:id="rId1"/>
            </p:custDataLst>
            <p:extLst>
              <p:ext uri="{D42A27DB-BD31-4B8C-83A1-F6EECF244321}">
                <p14:modId xmlns:p14="http://schemas.microsoft.com/office/powerpoint/2010/main" val="4065261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11DA7DD4-5CDA-1060-C666-C36BF16B83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E7BC6BA6-35E3-A3CD-4234-8CC62C132080}"/>
              </a:ext>
            </a:extLst>
          </p:cNvPr>
          <p:cNvSpPr>
            <a:spLocks noGrp="1"/>
          </p:cNvSpPr>
          <p:nvPr>
            <p:ph type="title"/>
          </p:nvPr>
        </p:nvSpPr>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事業の継続性｜ビジネスモデル｜ 事業戦略概要</a:t>
            </a:r>
          </a:p>
        </p:txBody>
      </p:sp>
      <p:sp>
        <p:nvSpPr>
          <p:cNvPr id="6" name="コンテンツ プレースホルダー 5">
            <a:extLst>
              <a:ext uri="{FF2B5EF4-FFF2-40B4-BE49-F238E27FC236}">
                <a16:creationId xmlns:a16="http://schemas.microsoft.com/office/drawing/2014/main" id="{CF15B2C0-EB85-7043-D8BF-C541B2700262}"/>
              </a:ext>
            </a:extLst>
          </p:cNvPr>
          <p:cNvSpPr>
            <a:spLocks noGrp="1"/>
          </p:cNvSpPr>
          <p:nvPr>
            <p:ph sz="quarter" idx="10"/>
          </p:nvPr>
        </p:nvSpPr>
        <p:spPr/>
        <p:txBody>
          <a:bodyPr vert="horz" lIns="0" tIns="0" rIns="0" bIns="0" rtlCol="0" anchor="t">
            <a:noAutofit/>
          </a:bodyPr>
          <a:lstStyle/>
          <a:p>
            <a:r>
              <a:rPr lang="en-US" altLang="ja-JP">
                <a:solidFill>
                  <a:srgbClr val="3F4350"/>
                </a:solidFill>
                <a:latin typeface="Meiryo UI"/>
                <a:ea typeface="Meiryo UI"/>
              </a:rPr>
              <a:t>XXX</a:t>
            </a:r>
            <a:r>
              <a:rPr lang="ja-JP" altLang="en-US">
                <a:solidFill>
                  <a:srgbClr val="3F4350"/>
                </a:solidFill>
                <a:latin typeface="Meiryo UI"/>
                <a:ea typeface="Meiryo UI"/>
              </a:rPr>
              <a:t>の背景より</a:t>
            </a:r>
            <a:r>
              <a:rPr lang="en-US" altLang="ja-JP">
                <a:solidFill>
                  <a:srgbClr val="3F4350"/>
                </a:solidFill>
                <a:latin typeface="Meiryo UI"/>
                <a:ea typeface="Meiryo UI"/>
              </a:rPr>
              <a:t>XX</a:t>
            </a:r>
            <a:r>
              <a:rPr lang="ja-JP" altLang="en-US">
                <a:solidFill>
                  <a:srgbClr val="3F4350"/>
                </a:solidFill>
                <a:latin typeface="Meiryo UI"/>
                <a:ea typeface="Meiryo UI"/>
              </a:rPr>
              <a:t>に注力することで再生CDMO事業の拡大を目指す</a:t>
            </a:r>
          </a:p>
        </p:txBody>
      </p:sp>
      <p:sp>
        <p:nvSpPr>
          <p:cNvPr id="31" name="正方形/長方形 30">
            <a:extLst>
              <a:ext uri="{FF2B5EF4-FFF2-40B4-BE49-F238E27FC236}">
                <a16:creationId xmlns:a16="http://schemas.microsoft.com/office/drawing/2014/main" id="{AD6372AF-0B38-2342-AF1C-F1552859652D}"/>
              </a:ext>
            </a:extLst>
          </p:cNvPr>
          <p:cNvSpPr/>
          <p:nvPr/>
        </p:nvSpPr>
        <p:spPr>
          <a:xfrm>
            <a:off x="6307539" y="1682616"/>
            <a:ext cx="5256000" cy="466262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a:ea typeface="Meiryo UI"/>
              </a:rPr>
              <a:t>【</a:t>
            </a:r>
            <a:r>
              <a:rPr kumimoji="1" lang="ja-JP" altLang="en-US" sz="1400" b="1">
                <a:solidFill>
                  <a:schemeClr val="tx1"/>
                </a:solidFill>
                <a:latin typeface="Meiryo UI"/>
                <a:ea typeface="Meiryo UI"/>
              </a:rPr>
              <a:t>事業戦略</a:t>
            </a:r>
            <a:r>
              <a:rPr kumimoji="1" lang="en-US" altLang="ja-JP" sz="1400" b="1">
                <a:solidFill>
                  <a:schemeClr val="tx1"/>
                </a:solidFill>
                <a:latin typeface="Meiryo UI"/>
                <a:ea typeface="Meiryo UI"/>
              </a:rPr>
              <a:t>】</a:t>
            </a:r>
          </a:p>
          <a:p>
            <a:pPr marL="182245" indent="-182245">
              <a:buFont typeface="Arial" panose="020B0604020202020204" pitchFamily="34" charset="0"/>
              <a:buChar char="•"/>
            </a:pPr>
            <a:r>
              <a:rPr kumimoji="1" lang="en-US" altLang="ja-JP" sz="1400">
                <a:solidFill>
                  <a:schemeClr val="tx1"/>
                </a:solidFill>
                <a:latin typeface="Meiryo UI"/>
                <a:ea typeface="Meiryo UI"/>
              </a:rPr>
              <a:t>XXX</a:t>
            </a:r>
            <a:endParaRPr lang="en-US" altLang="ja-JP" sz="1400">
              <a:solidFill>
                <a:schemeClr val="tx1"/>
              </a:solidFill>
              <a:latin typeface="Meiryo UI"/>
              <a:ea typeface="Meiryo UI"/>
            </a:endParaRPr>
          </a:p>
          <a:p>
            <a:pPr marL="182245" indent="-182245">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3" name="Straight Connector 40">
            <a:extLst>
              <a:ext uri="{FF2B5EF4-FFF2-40B4-BE49-F238E27FC236}">
                <a16:creationId xmlns:a16="http://schemas.microsoft.com/office/drawing/2014/main" id="{ACBBE29A-3F4F-5C0D-157D-BD11F3283325}"/>
              </a:ext>
            </a:extLst>
          </p:cNvPr>
          <p:cNvCxnSpPr>
            <a:cxnSpLocks/>
          </p:cNvCxnSpPr>
          <p:nvPr/>
        </p:nvCxnSpPr>
        <p:spPr>
          <a:xfrm flipV="1">
            <a:off x="6095999" y="1413827"/>
            <a:ext cx="0" cy="527171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4" name="Group 41">
            <a:extLst>
              <a:ext uri="{FF2B5EF4-FFF2-40B4-BE49-F238E27FC236}">
                <a16:creationId xmlns:a16="http://schemas.microsoft.com/office/drawing/2014/main" id="{8DDF2AA5-E5CC-79A9-E70C-E466149786C3}"/>
              </a:ext>
            </a:extLst>
          </p:cNvPr>
          <p:cNvGrpSpPr/>
          <p:nvPr/>
        </p:nvGrpSpPr>
        <p:grpSpPr>
          <a:xfrm rot="10800000" flipH="1">
            <a:off x="5987999" y="3905927"/>
            <a:ext cx="216000" cy="216000"/>
            <a:chOff x="5937564" y="3833745"/>
            <a:chExt cx="306171" cy="306910"/>
          </a:xfrm>
        </p:grpSpPr>
        <p:sp>
          <p:nvSpPr>
            <p:cNvPr id="35" name="Freeform 94">
              <a:extLst>
                <a:ext uri="{FF2B5EF4-FFF2-40B4-BE49-F238E27FC236}">
                  <a16:creationId xmlns:a16="http://schemas.microsoft.com/office/drawing/2014/main" id="{B579C4EA-01FF-7A68-E28C-7785A1B49F2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6" name="Freeform 95">
              <a:extLst>
                <a:ext uri="{FF2B5EF4-FFF2-40B4-BE49-F238E27FC236}">
                  <a16:creationId xmlns:a16="http://schemas.microsoft.com/office/drawing/2014/main" id="{79B68905-F92D-DD7F-C8F6-2BDA24B7D0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1" name="正方形/長方形 50">
            <a:extLst>
              <a:ext uri="{FF2B5EF4-FFF2-40B4-BE49-F238E27FC236}">
                <a16:creationId xmlns:a16="http://schemas.microsoft.com/office/drawing/2014/main" id="{11F7797F-7C42-5E2B-8F01-C55A2B446B66}"/>
              </a:ext>
            </a:extLst>
          </p:cNvPr>
          <p:cNvSpPr/>
          <p:nvPr/>
        </p:nvSpPr>
        <p:spPr>
          <a:xfrm>
            <a:off x="621221" y="1682616"/>
            <a:ext cx="5256000" cy="216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自社のポジショニング</a:t>
            </a:r>
            <a:r>
              <a:rPr kumimoji="1" lang="en-US" altLang="ja-JP" sz="1400" b="1">
                <a:solidFill>
                  <a:schemeClr val="tx1"/>
                </a:solidFill>
                <a:latin typeface="Meiryo UI" panose="020B0604030504040204" pitchFamily="50" charset="-128"/>
                <a:ea typeface="Meiryo UI" panose="020B0604030504040204" pitchFamily="50" charset="-128"/>
              </a:rPr>
              <a:t>】</a:t>
            </a:r>
          </a:p>
          <a:p>
            <a:pPr marL="182563" indent="-182563">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（例） </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の業界内でのシェアは</a:t>
            </a: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位であり、</a:t>
            </a:r>
            <a:r>
              <a:rPr kumimoji="1" lang="en-US" altLang="ja-JP" sz="1400">
                <a:solidFill>
                  <a:schemeClr val="tx1"/>
                </a:solidFill>
                <a:latin typeface="Meiryo UI" panose="020B0604030504040204" pitchFamily="50" charset="-128"/>
                <a:ea typeface="Meiryo UI" panose="020B0604030504040204" pitchFamily="50" charset="-128"/>
              </a:rPr>
              <a:t>XXXX</a:t>
            </a:r>
            <a:r>
              <a:rPr kumimoji="1" lang="ja-JP" altLang="en-US" sz="1400">
                <a:solidFill>
                  <a:schemeClr val="tx1"/>
                </a:solidFill>
                <a:latin typeface="Meiryo UI" panose="020B0604030504040204" pitchFamily="50" charset="-128"/>
                <a:ea typeface="Meiryo UI" panose="020B0604030504040204" pitchFamily="50" charset="-128"/>
              </a:rPr>
              <a:t>という立ち位置と認識している</a:t>
            </a:r>
            <a:r>
              <a:rPr kumimoji="1" lang="en-US" altLang="ja-JP" sz="1400">
                <a:solidFill>
                  <a:schemeClr val="tx1"/>
                </a:solidFill>
                <a:latin typeface="Meiryo UI" panose="020B0604030504040204" pitchFamily="50" charset="-128"/>
                <a:ea typeface="Meiryo UI" panose="020B0604030504040204" pitchFamily="50" charset="-128"/>
              </a:rPr>
              <a:t>(Ex.</a:t>
            </a:r>
            <a:r>
              <a:rPr kumimoji="1" lang="ja-JP" altLang="en-US" sz="1400">
                <a:solidFill>
                  <a:schemeClr val="tx1"/>
                </a:solidFill>
                <a:latin typeface="Meiryo UI" panose="020B0604030504040204" pitchFamily="50" charset="-128"/>
                <a:ea typeface="Meiryo UI" panose="020B0604030504040204" pitchFamily="50" charset="-128"/>
              </a:rPr>
              <a:t>リーダー、チャレンジャー、フォロワー、ニッチャー　等</a:t>
            </a:r>
            <a:r>
              <a:rPr kumimoji="1" lang="en-US" altLang="ja-JP" sz="1400">
                <a:solidFill>
                  <a:schemeClr val="tx1"/>
                </a:solidFill>
                <a:latin typeface="Meiryo UI" panose="020B0604030504040204" pitchFamily="50" charset="-128"/>
                <a:ea typeface="Meiryo UI" panose="020B0604030504040204" pitchFamily="50" charset="-128"/>
              </a:rPr>
              <a:t>)</a:t>
            </a:r>
          </a:p>
        </p:txBody>
      </p:sp>
      <p:sp>
        <p:nvSpPr>
          <p:cNvPr id="52" name="正方形/長方形 51">
            <a:extLst>
              <a:ext uri="{FF2B5EF4-FFF2-40B4-BE49-F238E27FC236}">
                <a16:creationId xmlns:a16="http://schemas.microsoft.com/office/drawing/2014/main" id="{1F097540-5689-1C8B-CCEA-968CC29498C3}"/>
              </a:ext>
            </a:extLst>
          </p:cNvPr>
          <p:cNvSpPr/>
          <p:nvPr/>
        </p:nvSpPr>
        <p:spPr>
          <a:xfrm>
            <a:off x="621221" y="4185238"/>
            <a:ext cx="5256000" cy="216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自社の強み</a:t>
            </a:r>
            <a:r>
              <a:rPr kumimoji="1" lang="en-US" altLang="ja-JP" sz="1400" b="1">
                <a:solidFill>
                  <a:schemeClr val="tx1"/>
                </a:solidFill>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（例）当社の強みとしては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向けに出荷していることであり、</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という環境変化の影響を受けない。</a:t>
            </a: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（例）サプライチェーン上の</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工程に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という強みを持っている。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p:txBody>
      </p:sp>
      <p:sp>
        <p:nvSpPr>
          <p:cNvPr id="53" name="TextBox 51">
            <a:extLst>
              <a:ext uri="{FF2B5EF4-FFF2-40B4-BE49-F238E27FC236}">
                <a16:creationId xmlns:a16="http://schemas.microsoft.com/office/drawing/2014/main" id="{5D629A1B-36C0-55BF-0E9F-8C78BC0CFC71}"/>
              </a:ext>
            </a:extLst>
          </p:cNvPr>
          <p:cNvSpPr txBox="1"/>
          <p:nvPr/>
        </p:nvSpPr>
        <p:spPr>
          <a:xfrm>
            <a:off x="6353235" y="3473927"/>
            <a:ext cx="5164607" cy="107999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a:ea typeface="Meiryo UI"/>
              </a:rPr>
              <a:t>自社のポジショニング・強みを踏まえ、今後どのように再生CDMO事業を拡大していくか等、事業戦略の概要を記載ください。</a:t>
            </a:r>
            <a:endParaRPr lang="en-US" altLang="ja-JP" sz="1400">
              <a:solidFill>
                <a:srgbClr val="2E3558"/>
              </a:solidFill>
              <a:latin typeface="Meiryo UI"/>
              <a:ea typeface="Meiryo UI"/>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補足資料がある場合は適宜追加しご説明ください。</a:t>
            </a:r>
          </a:p>
        </p:txBody>
      </p:sp>
      <p:sp>
        <p:nvSpPr>
          <p:cNvPr id="2" name="TextBox 51">
            <a:extLst>
              <a:ext uri="{FF2B5EF4-FFF2-40B4-BE49-F238E27FC236}">
                <a16:creationId xmlns:a16="http://schemas.microsoft.com/office/drawing/2014/main" id="{77C7D417-30B3-6165-EEE3-51B411C9F918}"/>
              </a:ext>
            </a:extLst>
          </p:cNvPr>
          <p:cNvSpPr txBox="1"/>
          <p:nvPr/>
        </p:nvSpPr>
        <p:spPr>
          <a:xfrm>
            <a:off x="1662434" y="3473927"/>
            <a:ext cx="3173573"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前ページ右側の内容を転記ください。</a:t>
            </a:r>
          </a:p>
        </p:txBody>
      </p:sp>
    </p:spTree>
    <p:extLst>
      <p:ext uri="{BB962C8B-B14F-4D97-AF65-F5344CB8AC3E}">
        <p14:creationId xmlns:p14="http://schemas.microsoft.com/office/powerpoint/2010/main" val="34755428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59D45-4322-2EE5-2AC6-7566B017FC0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A31156F-864E-FE95-2358-67D887BFB980}"/>
              </a:ext>
            </a:extLst>
          </p:cNvPr>
          <p:cNvGraphicFramePr>
            <a:graphicFrameLocks noChangeAspect="1"/>
          </p:cNvGraphicFramePr>
          <p:nvPr>
            <p:custDataLst>
              <p:tags r:id="rId1"/>
            </p:custDataLst>
            <p:extLst>
              <p:ext uri="{D42A27DB-BD31-4B8C-83A1-F6EECF244321}">
                <p14:modId xmlns:p14="http://schemas.microsoft.com/office/powerpoint/2010/main" val="28412761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DA31156F-864E-FE95-2358-67D887BFB9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2" name="コンテンツ プレースホルダー 5">
            <a:extLst>
              <a:ext uri="{FF2B5EF4-FFF2-40B4-BE49-F238E27FC236}">
                <a16:creationId xmlns:a16="http://schemas.microsoft.com/office/drawing/2014/main" id="{C5235C0E-FDAA-1ADF-368D-BA393F4FA675}"/>
              </a:ext>
            </a:extLst>
          </p:cNvPr>
          <p:cNvSpPr>
            <a:spLocks noGrp="1"/>
          </p:cNvSpPr>
          <p:nvPr>
            <p:ph sz="quarter" idx="10"/>
          </p:nvPr>
        </p:nvSpPr>
        <p:spPr>
          <a:xfrm>
            <a:off x="628650" y="492125"/>
            <a:ext cx="10934700" cy="750888"/>
          </a:xfrm>
        </p:spPr>
        <p:txBody>
          <a:bodyPr vert="horz" lIns="0" tIns="0" rIns="0" bIns="0" rtlCol="0" anchor="t">
            <a:noAutofit/>
          </a:bodyPr>
          <a:lstStyle/>
          <a:p>
            <a:pPr>
              <a:tabLst>
                <a:tab pos="2152650" algn="l"/>
              </a:tabLst>
            </a:pPr>
            <a:r>
              <a:rPr lang="ja-JP" altLang="en-US" b="0" i="0">
                <a:solidFill>
                  <a:srgbClr val="3F4350"/>
                </a:solidFill>
                <a:effectLst/>
                <a:latin typeface="Meiryo UI"/>
                <a:ea typeface="Meiryo UI"/>
              </a:rPr>
              <a:t>事業戦略に</a:t>
            </a:r>
            <a:r>
              <a:rPr lang="ja-JP" altLang="en-US">
                <a:solidFill>
                  <a:srgbClr val="3F4350"/>
                </a:solidFill>
                <a:latin typeface="Meiryo UI"/>
                <a:ea typeface="Meiryo UI"/>
              </a:rPr>
              <a:t>基づき</a:t>
            </a:r>
            <a:r>
              <a:rPr lang="en-US" altLang="ja-JP" b="0" i="0">
                <a:solidFill>
                  <a:srgbClr val="3F4350"/>
                </a:solidFill>
                <a:effectLst/>
                <a:latin typeface="Meiryo UI"/>
                <a:ea typeface="Meiryo UI"/>
              </a:rPr>
              <a:t>20XX</a:t>
            </a:r>
            <a:r>
              <a:rPr lang="ja-JP" altLang="en-US" b="0" i="0">
                <a:solidFill>
                  <a:srgbClr val="3F4350"/>
                </a:solidFill>
                <a:effectLst/>
                <a:latin typeface="Meiryo UI"/>
                <a:ea typeface="Meiryo UI"/>
              </a:rPr>
              <a:t>年までに以下のロードマップを描いている</a:t>
            </a:r>
            <a:endParaRPr lang="ja-JP" altLang="en-US">
              <a:latin typeface="Meiryo UI"/>
              <a:ea typeface="Meiryo UI"/>
            </a:endParaRPr>
          </a:p>
        </p:txBody>
      </p:sp>
      <p:sp>
        <p:nvSpPr>
          <p:cNvPr id="23" name="AutoShape 41">
            <a:extLst>
              <a:ext uri="{FF2B5EF4-FFF2-40B4-BE49-F238E27FC236}">
                <a16:creationId xmlns:a16="http://schemas.microsoft.com/office/drawing/2014/main" id="{2B201CDE-3337-A31A-E108-A4365C0B97E5}"/>
              </a:ext>
            </a:extLst>
          </p:cNvPr>
          <p:cNvSpPr>
            <a:spLocks/>
          </p:cNvSpPr>
          <p:nvPr/>
        </p:nvSpPr>
        <p:spPr bwMode="auto">
          <a:xfrm>
            <a:off x="1953068" y="1755415"/>
            <a:ext cx="2418605" cy="624517"/>
          </a:xfrm>
          <a:prstGeom prst="homePlate">
            <a:avLst>
              <a:gd name="adj" fmla="val 12804"/>
            </a:avLst>
          </a:prstGeom>
          <a:solidFill>
            <a:schemeClr val="bg1">
              <a:lumMod val="95000"/>
              <a:alpha val="70000"/>
            </a:schemeClr>
          </a:solidFill>
          <a:ln w="9525" cap="rnd" cmpd="sng" algn="ctr">
            <a:solidFill>
              <a:schemeClr val="tx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rPr>
              <a:t>2025</a:t>
            </a:r>
            <a:r>
              <a:rPr lang="ja-JP" altLang="en-US" sz="1400">
                <a:latin typeface="Meiryo UI" panose="020B0604030504040204" pitchFamily="50" charset="-128"/>
                <a:ea typeface="Meiryo UI" panose="020B0604030504040204" pitchFamily="50" charset="-128"/>
              </a:rPr>
              <a:t>年 または 計画初年度</a:t>
            </a:r>
          </a:p>
        </p:txBody>
      </p:sp>
      <p:sp>
        <p:nvSpPr>
          <p:cNvPr id="24" name="AutoShape 43">
            <a:extLst>
              <a:ext uri="{FF2B5EF4-FFF2-40B4-BE49-F238E27FC236}">
                <a16:creationId xmlns:a16="http://schemas.microsoft.com/office/drawing/2014/main" id="{9B0D673A-EF79-B23A-F4C9-25FCE1189E79}"/>
              </a:ext>
            </a:extLst>
          </p:cNvPr>
          <p:cNvSpPr>
            <a:spLocks/>
          </p:cNvSpPr>
          <p:nvPr/>
        </p:nvSpPr>
        <p:spPr bwMode="auto">
          <a:xfrm>
            <a:off x="6747520"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5" name="AutoShape 43">
            <a:extLst>
              <a:ext uri="{FF2B5EF4-FFF2-40B4-BE49-F238E27FC236}">
                <a16:creationId xmlns:a16="http://schemas.microsoft.com/office/drawing/2014/main" id="{AC7A8EEC-8850-77A1-6EB4-E8B048DDB124}"/>
              </a:ext>
            </a:extLst>
          </p:cNvPr>
          <p:cNvSpPr>
            <a:spLocks/>
          </p:cNvSpPr>
          <p:nvPr/>
        </p:nvSpPr>
        <p:spPr bwMode="auto">
          <a:xfrm>
            <a:off x="4350294"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27" name="AutoShape 43">
            <a:extLst>
              <a:ext uri="{FF2B5EF4-FFF2-40B4-BE49-F238E27FC236}">
                <a16:creationId xmlns:a16="http://schemas.microsoft.com/office/drawing/2014/main" id="{90585722-AA4B-8440-DBA5-80DAF6D19282}"/>
              </a:ext>
            </a:extLst>
          </p:cNvPr>
          <p:cNvSpPr>
            <a:spLocks/>
          </p:cNvSpPr>
          <p:nvPr/>
        </p:nvSpPr>
        <p:spPr bwMode="auto">
          <a:xfrm>
            <a:off x="9144745"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34" name="テキスト ボックス 28">
            <a:extLst>
              <a:ext uri="{FF2B5EF4-FFF2-40B4-BE49-F238E27FC236}">
                <a16:creationId xmlns:a16="http://schemas.microsoft.com/office/drawing/2014/main" id="{592FC8D0-C766-BFFC-CEAF-26D99881A6AB}"/>
              </a:ext>
            </a:extLst>
          </p:cNvPr>
          <p:cNvSpPr txBox="1">
            <a:spLocks/>
          </p:cNvSpPr>
          <p:nvPr/>
        </p:nvSpPr>
        <p:spPr>
          <a:xfrm>
            <a:off x="1953068" y="2483089"/>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38" name="テキスト ボックス 28">
            <a:extLst>
              <a:ext uri="{FF2B5EF4-FFF2-40B4-BE49-F238E27FC236}">
                <a16:creationId xmlns:a16="http://schemas.microsoft.com/office/drawing/2014/main" id="{F234A967-C1B3-8C18-6DC2-D4C7798C0F2C}"/>
              </a:ext>
            </a:extLst>
          </p:cNvPr>
          <p:cNvSpPr txBox="1">
            <a:spLocks/>
          </p:cNvSpPr>
          <p:nvPr/>
        </p:nvSpPr>
        <p:spPr>
          <a:xfrm>
            <a:off x="628649" y="2483089"/>
            <a:ext cx="1245559" cy="93124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1200" b="1"/>
              <a:t>➀製造・プロセス</a:t>
            </a:r>
            <a:br>
              <a:rPr lang="en-US" altLang="ja-JP" sz="1200" b="1"/>
            </a:br>
            <a:r>
              <a:rPr lang="ja-JP" altLang="en-US" sz="1200" b="1"/>
              <a:t>開発機能の拡充、</a:t>
            </a:r>
            <a:br>
              <a:rPr lang="en-US" altLang="ja-JP" sz="1200" b="1"/>
            </a:br>
            <a:r>
              <a:rPr lang="ja-JP" altLang="en-US" sz="1200" b="1"/>
              <a:t>ノウハウの蓄積</a:t>
            </a:r>
          </a:p>
        </p:txBody>
      </p:sp>
      <p:sp>
        <p:nvSpPr>
          <p:cNvPr id="39" name="テキスト ボックス 28">
            <a:extLst>
              <a:ext uri="{FF2B5EF4-FFF2-40B4-BE49-F238E27FC236}">
                <a16:creationId xmlns:a16="http://schemas.microsoft.com/office/drawing/2014/main" id="{E7BFA37F-C722-6EAA-AC53-217C984CDCE2}"/>
              </a:ext>
            </a:extLst>
          </p:cNvPr>
          <p:cNvSpPr txBox="1">
            <a:spLocks/>
          </p:cNvSpPr>
          <p:nvPr/>
        </p:nvSpPr>
        <p:spPr>
          <a:xfrm>
            <a:off x="628649" y="1755415"/>
            <a:ext cx="1245559" cy="62451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b="1"/>
              <a:t>活動分類</a:t>
            </a:r>
          </a:p>
        </p:txBody>
      </p:sp>
      <p:sp>
        <p:nvSpPr>
          <p:cNvPr id="14" name="テキスト ボックス 28">
            <a:extLst>
              <a:ext uri="{FF2B5EF4-FFF2-40B4-BE49-F238E27FC236}">
                <a16:creationId xmlns:a16="http://schemas.microsoft.com/office/drawing/2014/main" id="{E7079944-5C9D-C380-74AD-7E7A65C34BE3}"/>
              </a:ext>
            </a:extLst>
          </p:cNvPr>
          <p:cNvSpPr txBox="1">
            <a:spLocks/>
          </p:cNvSpPr>
          <p:nvPr/>
        </p:nvSpPr>
        <p:spPr>
          <a:xfrm>
            <a:off x="628649" y="3443663"/>
            <a:ext cx="1245559" cy="93124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1200" b="1">
                <a:effectLst/>
                <a:latin typeface="Meiryo UI" panose="020B0604030504040204" pitchFamily="50" charset="-128"/>
                <a:ea typeface="Meiryo UI" panose="020B0604030504040204" pitchFamily="50" charset="-128"/>
              </a:rPr>
              <a:t>➁顧客獲得、</a:t>
            </a:r>
            <a:br>
              <a:rPr lang="en-US" altLang="ja-JP" sz="1200" b="1">
                <a:effectLst/>
                <a:latin typeface="Meiryo UI" panose="020B0604030504040204" pitchFamily="50" charset="-128"/>
                <a:ea typeface="Meiryo UI" panose="020B0604030504040204" pitchFamily="50" charset="-128"/>
              </a:rPr>
            </a:br>
            <a:r>
              <a:rPr lang="ja-JP" altLang="en-US" sz="1200" b="1">
                <a:effectLst/>
                <a:latin typeface="Meiryo UI" panose="020B0604030504040204" pitchFamily="50" charset="-128"/>
                <a:ea typeface="Meiryo UI" panose="020B0604030504040204" pitchFamily="50" charset="-128"/>
              </a:rPr>
              <a:t>パイプラインの集積</a:t>
            </a:r>
            <a:endParaRPr lang="ja-JP" altLang="en-US" sz="1200" b="1"/>
          </a:p>
        </p:txBody>
      </p:sp>
      <p:sp>
        <p:nvSpPr>
          <p:cNvPr id="15" name="テキスト ボックス 28">
            <a:extLst>
              <a:ext uri="{FF2B5EF4-FFF2-40B4-BE49-F238E27FC236}">
                <a16:creationId xmlns:a16="http://schemas.microsoft.com/office/drawing/2014/main" id="{088DC657-DF75-3D12-4131-950CEE7FAF07}"/>
              </a:ext>
            </a:extLst>
          </p:cNvPr>
          <p:cNvSpPr txBox="1">
            <a:spLocks/>
          </p:cNvSpPr>
          <p:nvPr/>
        </p:nvSpPr>
        <p:spPr>
          <a:xfrm>
            <a:off x="628649" y="4404237"/>
            <a:ext cx="1245559" cy="93124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1200" b="1">
                <a:effectLst/>
                <a:latin typeface="Meiryo UI" panose="020B0604030504040204" pitchFamily="50" charset="-128"/>
                <a:ea typeface="Meiryo UI" panose="020B0604030504040204" pitchFamily="50" charset="-128"/>
              </a:rPr>
              <a:t>➂</a:t>
            </a:r>
            <a:r>
              <a:rPr lang="zh-TW" altLang="en-US" sz="1200" b="1">
                <a:effectLst/>
                <a:latin typeface="Meiryo UI" panose="020B0604030504040204" pitchFamily="50" charset="-128"/>
                <a:ea typeface="Meiryo UI" panose="020B0604030504040204" pitchFamily="50" charset="-128"/>
              </a:rPr>
              <a:t>人材確保、育成</a:t>
            </a:r>
            <a:endParaRPr lang="ja-JP" altLang="en-US" sz="1200" b="1"/>
          </a:p>
        </p:txBody>
      </p:sp>
      <p:sp>
        <p:nvSpPr>
          <p:cNvPr id="21" name="テキスト ボックス 28">
            <a:extLst>
              <a:ext uri="{FF2B5EF4-FFF2-40B4-BE49-F238E27FC236}">
                <a16:creationId xmlns:a16="http://schemas.microsoft.com/office/drawing/2014/main" id="{AD8C4593-01D0-F19D-5AD4-80497D11FDB8}"/>
              </a:ext>
            </a:extLst>
          </p:cNvPr>
          <p:cNvSpPr txBox="1">
            <a:spLocks/>
          </p:cNvSpPr>
          <p:nvPr/>
        </p:nvSpPr>
        <p:spPr>
          <a:xfrm>
            <a:off x="628649" y="5364811"/>
            <a:ext cx="1245559" cy="93124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1200" b="1"/>
              <a:t>④その他</a:t>
            </a:r>
          </a:p>
        </p:txBody>
      </p:sp>
      <p:sp>
        <p:nvSpPr>
          <p:cNvPr id="35" name="タイトル 4">
            <a:extLst>
              <a:ext uri="{FF2B5EF4-FFF2-40B4-BE49-F238E27FC236}">
                <a16:creationId xmlns:a16="http://schemas.microsoft.com/office/drawing/2014/main" id="{15C1FA03-21AD-263B-0E3A-58351C2B3104}"/>
              </a:ext>
            </a:extLst>
          </p:cNvPr>
          <p:cNvSpPr>
            <a:spLocks noGrp="1"/>
          </p:cNvSpPr>
          <p:nvPr>
            <p:ph type="title"/>
          </p:nvPr>
        </p:nvSpPr>
        <p:spPr>
          <a:xfrm>
            <a:off x="628650" y="180000"/>
            <a:ext cx="10934699" cy="221599"/>
          </a:xfrm>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事業の継続性｜ビジネスモデル｜</a:t>
            </a:r>
            <a:r>
              <a:rPr lang="ja-JP" altLang="en-US"/>
              <a:t>ロードマップ</a:t>
            </a:r>
          </a:p>
        </p:txBody>
      </p:sp>
      <p:sp>
        <p:nvSpPr>
          <p:cNvPr id="36" name="テキスト ボックス 28">
            <a:extLst>
              <a:ext uri="{FF2B5EF4-FFF2-40B4-BE49-F238E27FC236}">
                <a16:creationId xmlns:a16="http://schemas.microsoft.com/office/drawing/2014/main" id="{0B784F72-C8EB-16D3-E17C-0E572480C890}"/>
              </a:ext>
            </a:extLst>
          </p:cNvPr>
          <p:cNvSpPr txBox="1">
            <a:spLocks/>
          </p:cNvSpPr>
          <p:nvPr/>
        </p:nvSpPr>
        <p:spPr>
          <a:xfrm>
            <a:off x="1953069" y="5364811"/>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37" name="テキスト ボックス 28">
            <a:extLst>
              <a:ext uri="{FF2B5EF4-FFF2-40B4-BE49-F238E27FC236}">
                <a16:creationId xmlns:a16="http://schemas.microsoft.com/office/drawing/2014/main" id="{CB74292D-A9C1-C46F-062F-601D395F90D8}"/>
              </a:ext>
            </a:extLst>
          </p:cNvPr>
          <p:cNvSpPr txBox="1">
            <a:spLocks/>
          </p:cNvSpPr>
          <p:nvPr/>
        </p:nvSpPr>
        <p:spPr>
          <a:xfrm>
            <a:off x="1953069" y="4404237"/>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0" name="テキスト ボックス 28">
            <a:extLst>
              <a:ext uri="{FF2B5EF4-FFF2-40B4-BE49-F238E27FC236}">
                <a16:creationId xmlns:a16="http://schemas.microsoft.com/office/drawing/2014/main" id="{A4E42CC1-494D-99D0-FC8F-EA5D4DD766FE}"/>
              </a:ext>
            </a:extLst>
          </p:cNvPr>
          <p:cNvSpPr txBox="1">
            <a:spLocks/>
          </p:cNvSpPr>
          <p:nvPr/>
        </p:nvSpPr>
        <p:spPr>
          <a:xfrm>
            <a:off x="1953069" y="3443663"/>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1" name="テキスト ボックス 28">
            <a:extLst>
              <a:ext uri="{FF2B5EF4-FFF2-40B4-BE49-F238E27FC236}">
                <a16:creationId xmlns:a16="http://schemas.microsoft.com/office/drawing/2014/main" id="{6E75E37B-6774-78E6-63F7-EE323EBAC37C}"/>
              </a:ext>
            </a:extLst>
          </p:cNvPr>
          <p:cNvSpPr txBox="1">
            <a:spLocks/>
          </p:cNvSpPr>
          <p:nvPr/>
        </p:nvSpPr>
        <p:spPr>
          <a:xfrm>
            <a:off x="4350293" y="5364811"/>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2" name="テキスト ボックス 28">
            <a:extLst>
              <a:ext uri="{FF2B5EF4-FFF2-40B4-BE49-F238E27FC236}">
                <a16:creationId xmlns:a16="http://schemas.microsoft.com/office/drawing/2014/main" id="{A5338692-272B-ABA5-43E4-2C723969569C}"/>
              </a:ext>
            </a:extLst>
          </p:cNvPr>
          <p:cNvSpPr txBox="1">
            <a:spLocks/>
          </p:cNvSpPr>
          <p:nvPr/>
        </p:nvSpPr>
        <p:spPr>
          <a:xfrm>
            <a:off x="6747520" y="5364811"/>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3" name="テキスト ボックス 28">
            <a:extLst>
              <a:ext uri="{FF2B5EF4-FFF2-40B4-BE49-F238E27FC236}">
                <a16:creationId xmlns:a16="http://schemas.microsoft.com/office/drawing/2014/main" id="{E4CFF5C0-790D-748C-0877-537114B1B19F}"/>
              </a:ext>
            </a:extLst>
          </p:cNvPr>
          <p:cNvSpPr txBox="1">
            <a:spLocks/>
          </p:cNvSpPr>
          <p:nvPr/>
        </p:nvSpPr>
        <p:spPr>
          <a:xfrm>
            <a:off x="9144745" y="5364811"/>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4" name="テキスト ボックス 28">
            <a:extLst>
              <a:ext uri="{FF2B5EF4-FFF2-40B4-BE49-F238E27FC236}">
                <a16:creationId xmlns:a16="http://schemas.microsoft.com/office/drawing/2014/main" id="{B14C9FF6-2FD8-D8AD-89A1-6B170F3B59EF}"/>
              </a:ext>
            </a:extLst>
          </p:cNvPr>
          <p:cNvSpPr txBox="1">
            <a:spLocks/>
          </p:cNvSpPr>
          <p:nvPr/>
        </p:nvSpPr>
        <p:spPr>
          <a:xfrm>
            <a:off x="4350293" y="4404237"/>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5" name="テキスト ボックス 28">
            <a:extLst>
              <a:ext uri="{FF2B5EF4-FFF2-40B4-BE49-F238E27FC236}">
                <a16:creationId xmlns:a16="http://schemas.microsoft.com/office/drawing/2014/main" id="{F36318E3-1638-2C3B-3E85-2A90CD36D812}"/>
              </a:ext>
            </a:extLst>
          </p:cNvPr>
          <p:cNvSpPr txBox="1">
            <a:spLocks/>
          </p:cNvSpPr>
          <p:nvPr/>
        </p:nvSpPr>
        <p:spPr>
          <a:xfrm>
            <a:off x="6747520" y="4404237"/>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6" name="テキスト ボックス 28">
            <a:extLst>
              <a:ext uri="{FF2B5EF4-FFF2-40B4-BE49-F238E27FC236}">
                <a16:creationId xmlns:a16="http://schemas.microsoft.com/office/drawing/2014/main" id="{A0696505-8349-C9F5-7392-940036280A78}"/>
              </a:ext>
            </a:extLst>
          </p:cNvPr>
          <p:cNvSpPr txBox="1">
            <a:spLocks/>
          </p:cNvSpPr>
          <p:nvPr/>
        </p:nvSpPr>
        <p:spPr>
          <a:xfrm>
            <a:off x="9144745" y="4404237"/>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7" name="テキスト ボックス 28">
            <a:extLst>
              <a:ext uri="{FF2B5EF4-FFF2-40B4-BE49-F238E27FC236}">
                <a16:creationId xmlns:a16="http://schemas.microsoft.com/office/drawing/2014/main" id="{1F250E8C-065D-A6B3-DB1C-194ABE7BE5A8}"/>
              </a:ext>
            </a:extLst>
          </p:cNvPr>
          <p:cNvSpPr txBox="1">
            <a:spLocks/>
          </p:cNvSpPr>
          <p:nvPr/>
        </p:nvSpPr>
        <p:spPr>
          <a:xfrm>
            <a:off x="4350293" y="3443663"/>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54" name="テキスト ボックス 28">
            <a:extLst>
              <a:ext uri="{FF2B5EF4-FFF2-40B4-BE49-F238E27FC236}">
                <a16:creationId xmlns:a16="http://schemas.microsoft.com/office/drawing/2014/main" id="{A305C03C-7ADC-364E-923F-61BDDE2BF2B4}"/>
              </a:ext>
            </a:extLst>
          </p:cNvPr>
          <p:cNvSpPr txBox="1">
            <a:spLocks/>
          </p:cNvSpPr>
          <p:nvPr/>
        </p:nvSpPr>
        <p:spPr>
          <a:xfrm>
            <a:off x="4350292" y="2483089"/>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55" name="テキスト ボックス 28">
            <a:extLst>
              <a:ext uri="{FF2B5EF4-FFF2-40B4-BE49-F238E27FC236}">
                <a16:creationId xmlns:a16="http://schemas.microsoft.com/office/drawing/2014/main" id="{D7E4FBF0-12CB-38F6-04B1-B4A4BDBD20C0}"/>
              </a:ext>
            </a:extLst>
          </p:cNvPr>
          <p:cNvSpPr txBox="1">
            <a:spLocks/>
          </p:cNvSpPr>
          <p:nvPr/>
        </p:nvSpPr>
        <p:spPr>
          <a:xfrm>
            <a:off x="6747520" y="3443663"/>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56" name="テキスト ボックス 28">
            <a:extLst>
              <a:ext uri="{FF2B5EF4-FFF2-40B4-BE49-F238E27FC236}">
                <a16:creationId xmlns:a16="http://schemas.microsoft.com/office/drawing/2014/main" id="{B4A98613-A613-CAEB-D612-C3892A5041EB}"/>
              </a:ext>
            </a:extLst>
          </p:cNvPr>
          <p:cNvSpPr txBox="1">
            <a:spLocks/>
          </p:cNvSpPr>
          <p:nvPr/>
        </p:nvSpPr>
        <p:spPr>
          <a:xfrm>
            <a:off x="6747519" y="2483089"/>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57" name="テキスト ボックス 28">
            <a:extLst>
              <a:ext uri="{FF2B5EF4-FFF2-40B4-BE49-F238E27FC236}">
                <a16:creationId xmlns:a16="http://schemas.microsoft.com/office/drawing/2014/main" id="{824C7AEB-6E28-830D-3E9C-6BA818B6A129}"/>
              </a:ext>
            </a:extLst>
          </p:cNvPr>
          <p:cNvSpPr txBox="1">
            <a:spLocks/>
          </p:cNvSpPr>
          <p:nvPr/>
        </p:nvSpPr>
        <p:spPr>
          <a:xfrm>
            <a:off x="9144745" y="3443663"/>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58" name="テキスト ボックス 28">
            <a:extLst>
              <a:ext uri="{FF2B5EF4-FFF2-40B4-BE49-F238E27FC236}">
                <a16:creationId xmlns:a16="http://schemas.microsoft.com/office/drawing/2014/main" id="{318738D4-DA81-96F1-8816-A1CBED921701}"/>
              </a:ext>
            </a:extLst>
          </p:cNvPr>
          <p:cNvSpPr txBox="1">
            <a:spLocks/>
          </p:cNvSpPr>
          <p:nvPr/>
        </p:nvSpPr>
        <p:spPr>
          <a:xfrm>
            <a:off x="9144744" y="2483089"/>
            <a:ext cx="2342707" cy="931249"/>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64" name="TextBox 51">
            <a:extLst>
              <a:ext uri="{FF2B5EF4-FFF2-40B4-BE49-F238E27FC236}">
                <a16:creationId xmlns:a16="http://schemas.microsoft.com/office/drawing/2014/main" id="{685A65D8-20CB-F716-EC8A-BAFA072C5CBE}"/>
              </a:ext>
            </a:extLst>
          </p:cNvPr>
          <p:cNvSpPr txBox="1">
            <a:spLocks/>
          </p:cNvSpPr>
          <p:nvPr/>
        </p:nvSpPr>
        <p:spPr>
          <a:xfrm>
            <a:off x="2465937" y="3152370"/>
            <a:ext cx="8454124" cy="2548213"/>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a:ea typeface="Meiryo UI"/>
              </a:rPr>
              <a:t>事業戦略を満たすための活動を、➀製造・プロセス開発機能の拡充、➁顧客獲得、パイプラインの集積、➂人材確保、育成、④その他に分けて、時系列順に記載ください。</a:t>
            </a:r>
          </a:p>
        </p:txBody>
      </p:sp>
    </p:spTree>
    <p:extLst>
      <p:ext uri="{BB962C8B-B14F-4D97-AF65-F5344CB8AC3E}">
        <p14:creationId xmlns:p14="http://schemas.microsoft.com/office/powerpoint/2010/main" val="1257991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BC83E-20D4-F5E3-9FAC-C65955B72D3E}"/>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C6FF42F-7814-491D-B231-D111E855787E}"/>
              </a:ext>
            </a:extLst>
          </p:cNvPr>
          <p:cNvGraphicFramePr>
            <a:graphicFrameLocks noChangeAspect="1"/>
          </p:cNvGraphicFramePr>
          <p:nvPr>
            <p:custDataLst>
              <p:tags r:id="rId1"/>
            </p:custDataLst>
            <p:extLst>
              <p:ext uri="{D42A27DB-BD31-4B8C-83A1-F6EECF244321}">
                <p14:modId xmlns:p14="http://schemas.microsoft.com/office/powerpoint/2010/main" val="6993301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2C6FF42F-7814-491D-B231-D111E85578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734CE9F4-E103-B969-55E7-24A76F2D2DCE}"/>
              </a:ext>
            </a:extLst>
          </p:cNvPr>
          <p:cNvSpPr>
            <a:spLocks noGrp="1"/>
          </p:cNvSpPr>
          <p:nvPr>
            <p:ph type="title"/>
          </p:nvPr>
        </p:nvSpPr>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事業の継続性｜ビジネスモデル｜</a:t>
            </a:r>
            <a:r>
              <a:rPr lang="en-US" altLang="ja-JP">
                <a:latin typeface="Meiryo UI"/>
                <a:ea typeface="Meiryo UI"/>
              </a:rPr>
              <a:t>2033</a:t>
            </a:r>
            <a:r>
              <a:rPr lang="ja-JP" altLang="en-US">
                <a:latin typeface="Meiryo UI"/>
                <a:ea typeface="Meiryo UI"/>
              </a:rPr>
              <a:t>年までの</a:t>
            </a:r>
            <a:r>
              <a:rPr lang="ja-JP" altLang="en-US"/>
              <a:t>事業拡大目標値サマリ</a:t>
            </a:r>
          </a:p>
        </p:txBody>
      </p:sp>
      <p:sp>
        <p:nvSpPr>
          <p:cNvPr id="6" name="コンテンツ プレースホルダー 5">
            <a:extLst>
              <a:ext uri="{FF2B5EF4-FFF2-40B4-BE49-F238E27FC236}">
                <a16:creationId xmlns:a16="http://schemas.microsoft.com/office/drawing/2014/main" id="{8B92473D-58B2-96E2-0002-361AA09955D0}"/>
              </a:ext>
            </a:extLst>
          </p:cNvPr>
          <p:cNvSpPr>
            <a:spLocks noGrp="1"/>
          </p:cNvSpPr>
          <p:nvPr>
            <p:ph sz="quarter" idx="10"/>
          </p:nvPr>
        </p:nvSpPr>
        <p:spPr/>
        <p:txBody>
          <a:bodyPr vert="horz" lIns="0" tIns="0" rIns="0" bIns="0" rtlCol="0" anchor="t">
            <a:noAutofit/>
          </a:bodyPr>
          <a:lstStyle/>
          <a:p>
            <a:r>
              <a:rPr lang="en-US" altLang="ja-JP">
                <a:solidFill>
                  <a:srgbClr val="3F4350"/>
                </a:solidFill>
                <a:latin typeface="Meiryo UI"/>
                <a:ea typeface="Meiryo UI"/>
              </a:rPr>
              <a:t>2033</a:t>
            </a:r>
            <a:r>
              <a:rPr lang="ja-JP" altLang="en-US">
                <a:solidFill>
                  <a:srgbClr val="3F4350"/>
                </a:solidFill>
                <a:latin typeface="Meiryo UI"/>
                <a:ea typeface="Meiryo UI"/>
              </a:rPr>
              <a:t>年までに</a:t>
            </a:r>
            <a:r>
              <a:rPr lang="en-US" altLang="ja-JP">
                <a:solidFill>
                  <a:srgbClr val="3F4350"/>
                </a:solidFill>
                <a:latin typeface="Meiryo UI"/>
                <a:ea typeface="Meiryo UI"/>
              </a:rPr>
              <a:t>XXX</a:t>
            </a:r>
            <a:r>
              <a:rPr lang="ja-JP" altLang="en-US">
                <a:solidFill>
                  <a:srgbClr val="3F4350"/>
                </a:solidFill>
                <a:latin typeface="Meiryo UI"/>
                <a:ea typeface="Meiryo UI"/>
              </a:rPr>
              <a:t>の新規受注、</a:t>
            </a:r>
            <a:r>
              <a:rPr lang="en-US" altLang="ja-JP">
                <a:solidFill>
                  <a:srgbClr val="3F4350"/>
                </a:solidFill>
                <a:latin typeface="Meiryo UI"/>
                <a:ea typeface="Meiryo UI"/>
              </a:rPr>
              <a:t>XXX</a:t>
            </a:r>
            <a:r>
              <a:rPr lang="ja-JP" altLang="en-US">
                <a:solidFill>
                  <a:srgbClr val="3F4350"/>
                </a:solidFill>
                <a:latin typeface="Meiryo UI"/>
                <a:ea typeface="Meiryo UI"/>
              </a:rPr>
              <a:t>の受注拡大により、再生CDMO事業の売上</a:t>
            </a:r>
            <a:r>
              <a:rPr lang="en-US" altLang="ja-JP">
                <a:solidFill>
                  <a:srgbClr val="3F4350"/>
                </a:solidFill>
                <a:latin typeface="Meiryo UI"/>
                <a:ea typeface="Meiryo UI"/>
              </a:rPr>
              <a:t>XXX</a:t>
            </a:r>
            <a:r>
              <a:rPr lang="ja-JP" altLang="en-US">
                <a:solidFill>
                  <a:srgbClr val="3F4350"/>
                </a:solidFill>
                <a:latin typeface="Meiryo UI"/>
                <a:ea typeface="Meiryo UI"/>
              </a:rPr>
              <a:t>億円を目指す</a:t>
            </a:r>
          </a:p>
        </p:txBody>
      </p:sp>
      <p:sp>
        <p:nvSpPr>
          <p:cNvPr id="9" name="正方形/長方形 8">
            <a:extLst>
              <a:ext uri="{FF2B5EF4-FFF2-40B4-BE49-F238E27FC236}">
                <a16:creationId xmlns:a16="http://schemas.microsoft.com/office/drawing/2014/main" id="{5DD163C4-E4C6-0558-FA5E-EB8044929BA3}"/>
              </a:ext>
            </a:extLst>
          </p:cNvPr>
          <p:cNvSpPr/>
          <p:nvPr/>
        </p:nvSpPr>
        <p:spPr>
          <a:xfrm>
            <a:off x="1048560" y="2919013"/>
            <a:ext cx="1470221" cy="60016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err="1">
                <a:solidFill>
                  <a:schemeClr val="tx1"/>
                </a:solidFill>
                <a:latin typeface="Meiryo UI" panose="020B0604030504040204" pitchFamily="50" charset="-128"/>
                <a:ea typeface="Meiryo UI" panose="020B0604030504040204" pitchFamily="50" charset="-128"/>
              </a:rPr>
              <a:t>iPS</a:t>
            </a:r>
            <a:r>
              <a:rPr kumimoji="1" lang="ja-JP" altLang="en-US" sz="1600">
                <a:solidFill>
                  <a:schemeClr val="tx1"/>
                </a:solidFill>
                <a:latin typeface="Meiryo UI" panose="020B0604030504040204" pitchFamily="50" charset="-128"/>
                <a:ea typeface="Meiryo UI" panose="020B0604030504040204" pitchFamily="50" charset="-128"/>
              </a:rPr>
              <a:t>細胞</a:t>
            </a:r>
          </a:p>
        </p:txBody>
      </p:sp>
      <p:sp>
        <p:nvSpPr>
          <p:cNvPr id="27" name="正方形/長方形 26">
            <a:extLst>
              <a:ext uri="{FF2B5EF4-FFF2-40B4-BE49-F238E27FC236}">
                <a16:creationId xmlns:a16="http://schemas.microsoft.com/office/drawing/2014/main" id="{73EC1855-F514-5384-BA93-AD36BE52513C}"/>
              </a:ext>
            </a:extLst>
          </p:cNvPr>
          <p:cNvSpPr/>
          <p:nvPr/>
        </p:nvSpPr>
        <p:spPr>
          <a:xfrm>
            <a:off x="1048558" y="3607467"/>
            <a:ext cx="1470221" cy="60016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solidFill>
                  <a:schemeClr val="tx1"/>
                </a:solidFill>
                <a:latin typeface="Meiryo UI" panose="020B0604030504040204" pitchFamily="50" charset="-128"/>
                <a:ea typeface="Meiryo UI" panose="020B0604030504040204" pitchFamily="50" charset="-128"/>
              </a:rPr>
              <a:t>組織幹細胞</a:t>
            </a:r>
          </a:p>
        </p:txBody>
      </p:sp>
      <p:sp>
        <p:nvSpPr>
          <p:cNvPr id="28" name="正方形/長方形 27">
            <a:extLst>
              <a:ext uri="{FF2B5EF4-FFF2-40B4-BE49-F238E27FC236}">
                <a16:creationId xmlns:a16="http://schemas.microsoft.com/office/drawing/2014/main" id="{2FEFE177-5F49-3723-A006-DD2CF2247F4A}"/>
              </a:ext>
            </a:extLst>
          </p:cNvPr>
          <p:cNvSpPr/>
          <p:nvPr/>
        </p:nvSpPr>
        <p:spPr>
          <a:xfrm>
            <a:off x="1048560" y="4295921"/>
            <a:ext cx="1470221" cy="60016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eiryo UI" panose="020B0604030504040204" pitchFamily="50" charset="-128"/>
                <a:ea typeface="Meiryo UI" panose="020B0604030504040204" pitchFamily="50" charset="-128"/>
              </a:rPr>
              <a:t>CAR-T</a:t>
            </a:r>
            <a:r>
              <a:rPr kumimoji="1" lang="ja-JP" altLang="en-US" sz="1600">
                <a:solidFill>
                  <a:schemeClr val="tx1"/>
                </a:solidFill>
                <a:latin typeface="Meiryo UI" panose="020B0604030504040204" pitchFamily="50" charset="-128"/>
                <a:ea typeface="Meiryo UI" panose="020B0604030504040204" pitchFamily="50" charset="-128"/>
              </a:rPr>
              <a:t>細胞</a:t>
            </a:r>
          </a:p>
        </p:txBody>
      </p:sp>
      <p:sp>
        <p:nvSpPr>
          <p:cNvPr id="24" name="正方形/長方形 23">
            <a:extLst>
              <a:ext uri="{FF2B5EF4-FFF2-40B4-BE49-F238E27FC236}">
                <a16:creationId xmlns:a16="http://schemas.microsoft.com/office/drawing/2014/main" id="{5DBBABE5-145D-A7FA-5354-6922C0CBDD38}"/>
              </a:ext>
            </a:extLst>
          </p:cNvPr>
          <p:cNvSpPr/>
          <p:nvPr/>
        </p:nvSpPr>
        <p:spPr>
          <a:xfrm>
            <a:off x="628650" y="2230559"/>
            <a:ext cx="1890131" cy="600169"/>
          </a:xfrm>
          <a:prstGeom prst="rect">
            <a:avLst/>
          </a:prstGeom>
          <a:solidFill>
            <a:schemeClr val="tx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総計</a:t>
            </a:r>
          </a:p>
        </p:txBody>
      </p:sp>
      <p:sp>
        <p:nvSpPr>
          <p:cNvPr id="25" name="正方形/長方形 24">
            <a:extLst>
              <a:ext uri="{FF2B5EF4-FFF2-40B4-BE49-F238E27FC236}">
                <a16:creationId xmlns:a16="http://schemas.microsoft.com/office/drawing/2014/main" id="{1F8D4350-41F1-D932-D8D0-136D90CCD895}"/>
              </a:ext>
            </a:extLst>
          </p:cNvPr>
          <p:cNvSpPr/>
          <p:nvPr/>
        </p:nvSpPr>
        <p:spPr>
          <a:xfrm>
            <a:off x="628650" y="2919010"/>
            <a:ext cx="352857" cy="3353987"/>
          </a:xfrm>
          <a:prstGeom prst="rect">
            <a:avLst/>
          </a:prstGeom>
          <a:solidFill>
            <a:schemeClr val="tx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主要モダリティ・細胞種</a:t>
            </a:r>
          </a:p>
        </p:txBody>
      </p:sp>
      <p:sp>
        <p:nvSpPr>
          <p:cNvPr id="81" name="正方形/長方形 80">
            <a:extLst>
              <a:ext uri="{FF2B5EF4-FFF2-40B4-BE49-F238E27FC236}">
                <a16:creationId xmlns:a16="http://schemas.microsoft.com/office/drawing/2014/main" id="{EAF029E8-6997-74A9-80CC-605C79CE2758}"/>
              </a:ext>
            </a:extLst>
          </p:cNvPr>
          <p:cNvSpPr/>
          <p:nvPr/>
        </p:nvSpPr>
        <p:spPr>
          <a:xfrm>
            <a:off x="1048558" y="4984375"/>
            <a:ext cx="1470221" cy="60016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eiryo UI" panose="020B0604030504040204" pitchFamily="50" charset="-128"/>
                <a:ea typeface="Meiryo UI" panose="020B0604030504040204" pitchFamily="50" charset="-128"/>
              </a:rPr>
              <a:t>in vivo</a:t>
            </a:r>
            <a:br>
              <a:rPr kumimoji="1" lang="en-US" altLang="ja-JP" sz="1600">
                <a:solidFill>
                  <a:schemeClr val="tx1"/>
                </a:solidFill>
                <a:latin typeface="Meiryo UI" panose="020B0604030504040204" pitchFamily="50" charset="-128"/>
                <a:ea typeface="Meiryo UI" panose="020B0604030504040204" pitchFamily="50" charset="-128"/>
              </a:rPr>
            </a:br>
            <a:r>
              <a:rPr kumimoji="1" lang="ja-JP" altLang="en-US" sz="1600">
                <a:solidFill>
                  <a:schemeClr val="tx1"/>
                </a:solidFill>
                <a:latin typeface="Meiryo UI" panose="020B0604030504040204" pitchFamily="50" charset="-128"/>
                <a:ea typeface="Meiryo UI" panose="020B0604030504040204" pitchFamily="50" charset="-128"/>
              </a:rPr>
              <a:t>遺伝子治療</a:t>
            </a:r>
          </a:p>
        </p:txBody>
      </p:sp>
      <p:sp>
        <p:nvSpPr>
          <p:cNvPr id="82" name="正方形/長方形 81">
            <a:extLst>
              <a:ext uri="{FF2B5EF4-FFF2-40B4-BE49-F238E27FC236}">
                <a16:creationId xmlns:a16="http://schemas.microsoft.com/office/drawing/2014/main" id="{DC22FD64-F056-5F3E-6447-0A1AC3624DA3}"/>
              </a:ext>
            </a:extLst>
          </p:cNvPr>
          <p:cNvSpPr/>
          <p:nvPr/>
        </p:nvSpPr>
        <p:spPr>
          <a:xfrm>
            <a:off x="1048560" y="5672831"/>
            <a:ext cx="1470221" cy="600169"/>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solidFill>
                  <a:schemeClr val="tx1"/>
                </a:solidFill>
                <a:latin typeface="Meiryo UI" panose="020B0604030504040204" pitchFamily="50" charset="-128"/>
                <a:ea typeface="Meiryo UI" panose="020B0604030504040204" pitchFamily="50" charset="-128"/>
              </a:rPr>
              <a:t>その他（</a:t>
            </a:r>
            <a:r>
              <a:rPr kumimoji="1" lang="en-US" altLang="ja-JP" sz="1600">
                <a:solidFill>
                  <a:schemeClr val="tx1"/>
                </a:solidFill>
                <a:latin typeface="Meiryo UI" panose="020B0604030504040204" pitchFamily="50" charset="-128"/>
                <a:ea typeface="Meiryo UI" panose="020B0604030504040204" pitchFamily="50" charset="-128"/>
              </a:rPr>
              <a:t>XXX</a:t>
            </a:r>
            <a:r>
              <a:rPr kumimoji="1" lang="ja-JP" altLang="en-US" sz="1600">
                <a:solidFill>
                  <a:schemeClr val="tx1"/>
                </a:solidFill>
                <a:latin typeface="Meiryo UI" panose="020B0604030504040204" pitchFamily="50" charset="-128"/>
                <a:ea typeface="Meiryo UI" panose="020B0604030504040204" pitchFamily="50" charset="-128"/>
              </a:rPr>
              <a:t>）</a:t>
            </a:r>
          </a:p>
        </p:txBody>
      </p:sp>
      <p:grpSp>
        <p:nvGrpSpPr>
          <p:cNvPr id="13" name="グループ化 12">
            <a:extLst>
              <a:ext uri="{FF2B5EF4-FFF2-40B4-BE49-F238E27FC236}">
                <a16:creationId xmlns:a16="http://schemas.microsoft.com/office/drawing/2014/main" id="{8475274C-24D1-AD44-0E50-5D8AC9B85D2B}"/>
              </a:ext>
            </a:extLst>
          </p:cNvPr>
          <p:cNvGrpSpPr/>
          <p:nvPr/>
        </p:nvGrpSpPr>
        <p:grpSpPr>
          <a:xfrm>
            <a:off x="2764426" y="1522381"/>
            <a:ext cx="4254325" cy="234000"/>
            <a:chOff x="156000" y="1879963"/>
            <a:chExt cx="5760000" cy="288000"/>
          </a:xfrm>
        </p:grpSpPr>
        <p:sp>
          <p:nvSpPr>
            <p:cNvPr id="14" name="正方形/長方形 13">
              <a:extLst>
                <a:ext uri="{FF2B5EF4-FFF2-40B4-BE49-F238E27FC236}">
                  <a16:creationId xmlns:a16="http://schemas.microsoft.com/office/drawing/2014/main" id="{0AB0DD50-3912-F300-5B66-13F51ABBAF5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契約パイプライン数　</a:t>
              </a:r>
              <a:r>
                <a:rPr lang="en-US" altLang="ja-JP" sz="1600" b="1">
                  <a:solidFill>
                    <a:schemeClr val="tx1"/>
                  </a:solidFill>
                  <a:latin typeface="Meiryo UI" panose="020B0604030504040204" pitchFamily="50" charset="-128"/>
                  <a:ea typeface="Meiryo UI" panose="020B0604030504040204" pitchFamily="50" charset="-128"/>
                </a:rPr>
                <a:t>(</a:t>
              </a:r>
              <a:r>
                <a:rPr lang="ja-JP" altLang="en-US" sz="1600" b="1">
                  <a:solidFill>
                    <a:schemeClr val="tx1"/>
                  </a:solidFill>
                  <a:latin typeface="Meiryo UI" panose="020B0604030504040204" pitchFamily="50" charset="-128"/>
                  <a:ea typeface="Meiryo UI" panose="020B0604030504040204" pitchFamily="50" charset="-128"/>
                </a:rPr>
                <a:t>治験用・商用合算</a:t>
              </a:r>
              <a:r>
                <a:rPr lang="en-US" altLang="ja-JP" sz="1600" b="1">
                  <a:solidFill>
                    <a:schemeClr val="tx1"/>
                  </a:solidFill>
                  <a:latin typeface="Meiryo UI" panose="020B0604030504040204" pitchFamily="50" charset="-128"/>
                  <a:ea typeface="Meiryo UI" panose="020B0604030504040204" pitchFamily="50" charset="-128"/>
                </a:rPr>
                <a:t>)(</a:t>
              </a:r>
              <a:r>
                <a:rPr lang="ja-JP" altLang="en-US" sz="1600" b="1">
                  <a:solidFill>
                    <a:schemeClr val="tx1"/>
                  </a:solidFill>
                  <a:latin typeface="Meiryo UI" panose="020B0604030504040204" pitchFamily="50" charset="-128"/>
                  <a:ea typeface="Meiryo UI" panose="020B0604030504040204" pitchFamily="50" charset="-128"/>
                </a:rPr>
                <a:t>年度</a:t>
              </a:r>
              <a:r>
                <a:rPr lang="en-US" altLang="ja-JP" sz="1600" b="1">
                  <a:solidFill>
                    <a:schemeClr val="tx1"/>
                  </a:solidFill>
                  <a:latin typeface="Meiryo UI" panose="020B0604030504040204" pitchFamily="50" charset="-128"/>
                  <a:ea typeface="Meiryo UI" panose="020B0604030504040204" pitchFamily="50" charset="-128"/>
                </a:rPr>
                <a:t>)</a:t>
              </a:r>
              <a:endParaRPr lang="ja-JP" altLang="en-US" sz="1600" b="1">
                <a:solidFill>
                  <a:schemeClr val="tx1"/>
                </a:solidFill>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10E0BB6C-00FC-AD29-0A8A-17FE606283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B2A44C91-8998-09C1-131A-04B4634ED79F}"/>
              </a:ext>
            </a:extLst>
          </p:cNvPr>
          <p:cNvGrpSpPr/>
          <p:nvPr/>
        </p:nvGrpSpPr>
        <p:grpSpPr>
          <a:xfrm>
            <a:off x="2764425" y="1875421"/>
            <a:ext cx="1141622" cy="234000"/>
            <a:chOff x="156000" y="1879963"/>
            <a:chExt cx="5760000" cy="288000"/>
          </a:xfrm>
        </p:grpSpPr>
        <p:sp>
          <p:nvSpPr>
            <p:cNvPr id="30" name="正方形/長方形 29">
              <a:extLst>
                <a:ext uri="{FF2B5EF4-FFF2-40B4-BE49-F238E27FC236}">
                  <a16:creationId xmlns:a16="http://schemas.microsoft.com/office/drawing/2014/main" id="{A6B6CE81-A760-3363-6E2F-206387E19F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2025</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1812E5BF-AF02-A731-3CC2-56D68D86547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8" name="グループ化 37">
            <a:extLst>
              <a:ext uri="{FF2B5EF4-FFF2-40B4-BE49-F238E27FC236}">
                <a16:creationId xmlns:a16="http://schemas.microsoft.com/office/drawing/2014/main" id="{05D024BC-7184-4E5F-7F80-211B1E4B7114}"/>
              </a:ext>
            </a:extLst>
          </p:cNvPr>
          <p:cNvGrpSpPr/>
          <p:nvPr/>
        </p:nvGrpSpPr>
        <p:grpSpPr>
          <a:xfrm>
            <a:off x="5877128" y="1875421"/>
            <a:ext cx="1141622" cy="234000"/>
            <a:chOff x="156000" y="1879963"/>
            <a:chExt cx="5760000" cy="288000"/>
          </a:xfrm>
        </p:grpSpPr>
        <p:sp>
          <p:nvSpPr>
            <p:cNvPr id="39" name="正方形/長方形 38">
              <a:extLst>
                <a:ext uri="{FF2B5EF4-FFF2-40B4-BE49-F238E27FC236}">
                  <a16:creationId xmlns:a16="http://schemas.microsoft.com/office/drawing/2014/main" id="{655BBA63-0C9A-5896-B585-9976D8A612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2033</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40" name="直線コネクタ 39">
              <a:extLst>
                <a:ext uri="{FF2B5EF4-FFF2-40B4-BE49-F238E27FC236}">
                  <a16:creationId xmlns:a16="http://schemas.microsoft.com/office/drawing/2014/main" id="{FD5B6524-4D98-36C6-5BA8-047A90AA468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1" name="グループ化 40">
            <a:extLst>
              <a:ext uri="{FF2B5EF4-FFF2-40B4-BE49-F238E27FC236}">
                <a16:creationId xmlns:a16="http://schemas.microsoft.com/office/drawing/2014/main" id="{F64182D3-1811-0D96-3465-4FA989C63CBE}"/>
              </a:ext>
            </a:extLst>
          </p:cNvPr>
          <p:cNvGrpSpPr/>
          <p:nvPr/>
        </p:nvGrpSpPr>
        <p:grpSpPr>
          <a:xfrm>
            <a:off x="4321108" y="1875421"/>
            <a:ext cx="1141622" cy="234000"/>
            <a:chOff x="156000" y="1879963"/>
            <a:chExt cx="5760000" cy="288000"/>
          </a:xfrm>
        </p:grpSpPr>
        <p:sp>
          <p:nvSpPr>
            <p:cNvPr id="42" name="正方形/長方形 41">
              <a:extLst>
                <a:ext uri="{FF2B5EF4-FFF2-40B4-BE49-F238E27FC236}">
                  <a16:creationId xmlns:a16="http://schemas.microsoft.com/office/drawing/2014/main" id="{1E6AC415-24A0-57D5-4CD2-7FF5174CE9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2027</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43" name="直線コネクタ 42">
              <a:extLst>
                <a:ext uri="{FF2B5EF4-FFF2-40B4-BE49-F238E27FC236}">
                  <a16:creationId xmlns:a16="http://schemas.microsoft.com/office/drawing/2014/main" id="{0653FB0C-0950-33AF-015D-4D5F623A27B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6" name="正方形/長方形 45">
            <a:extLst>
              <a:ext uri="{FF2B5EF4-FFF2-40B4-BE49-F238E27FC236}">
                <a16:creationId xmlns:a16="http://schemas.microsoft.com/office/drawing/2014/main" id="{874825DB-9D57-9EB2-116B-D513AD1CDFD2}"/>
              </a:ext>
            </a:extLst>
          </p:cNvPr>
          <p:cNvSpPr/>
          <p:nvPr/>
        </p:nvSpPr>
        <p:spPr>
          <a:xfrm>
            <a:off x="3905601" y="1875421"/>
            <a:ext cx="415616" cy="234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a:t>
            </a:r>
            <a:endParaRPr lang="ja-JP" altLang="en-US" sz="16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D915C579-84FF-B1D6-D33B-616D8BF2895C}"/>
              </a:ext>
            </a:extLst>
          </p:cNvPr>
          <p:cNvSpPr/>
          <p:nvPr/>
        </p:nvSpPr>
        <p:spPr>
          <a:xfrm>
            <a:off x="2764425"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55" name="正方形/長方形 54">
            <a:extLst>
              <a:ext uri="{FF2B5EF4-FFF2-40B4-BE49-F238E27FC236}">
                <a16:creationId xmlns:a16="http://schemas.microsoft.com/office/drawing/2014/main" id="{353A330F-01BA-B221-2241-E01C4558EBA9}"/>
              </a:ext>
            </a:extLst>
          </p:cNvPr>
          <p:cNvSpPr/>
          <p:nvPr/>
        </p:nvSpPr>
        <p:spPr>
          <a:xfrm>
            <a:off x="4321108"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56" name="正方形/長方形 55">
            <a:extLst>
              <a:ext uri="{FF2B5EF4-FFF2-40B4-BE49-F238E27FC236}">
                <a16:creationId xmlns:a16="http://schemas.microsoft.com/office/drawing/2014/main" id="{B69D2C2A-B46A-7DB9-BA4D-AFD09F0F03AE}"/>
              </a:ext>
            </a:extLst>
          </p:cNvPr>
          <p:cNvSpPr/>
          <p:nvPr/>
        </p:nvSpPr>
        <p:spPr>
          <a:xfrm>
            <a:off x="5877128"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59" name="正方形/長方形 58">
            <a:extLst>
              <a:ext uri="{FF2B5EF4-FFF2-40B4-BE49-F238E27FC236}">
                <a16:creationId xmlns:a16="http://schemas.microsoft.com/office/drawing/2014/main" id="{1F78C9E8-99FC-6779-F5C3-85B0A8B16745}"/>
              </a:ext>
            </a:extLst>
          </p:cNvPr>
          <p:cNvSpPr/>
          <p:nvPr/>
        </p:nvSpPr>
        <p:spPr>
          <a:xfrm>
            <a:off x="2764425"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24363E54-6DDD-4068-2C5F-6776D73D704C}"/>
              </a:ext>
            </a:extLst>
          </p:cNvPr>
          <p:cNvSpPr/>
          <p:nvPr/>
        </p:nvSpPr>
        <p:spPr>
          <a:xfrm>
            <a:off x="4321108"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517DA4F4-202A-46FF-6136-DFA5210D4D17}"/>
              </a:ext>
            </a:extLst>
          </p:cNvPr>
          <p:cNvSpPr/>
          <p:nvPr/>
        </p:nvSpPr>
        <p:spPr>
          <a:xfrm>
            <a:off x="5877128"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95BCC6EC-9714-73F2-05DD-50E2C28D868D}"/>
              </a:ext>
            </a:extLst>
          </p:cNvPr>
          <p:cNvSpPr/>
          <p:nvPr/>
        </p:nvSpPr>
        <p:spPr>
          <a:xfrm>
            <a:off x="2764425"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FDF3BA5-454F-7E3E-6905-4AA5627479C1}"/>
              </a:ext>
            </a:extLst>
          </p:cNvPr>
          <p:cNvSpPr/>
          <p:nvPr/>
        </p:nvSpPr>
        <p:spPr>
          <a:xfrm>
            <a:off x="4321108"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11F86D6E-547B-C290-E42D-D3BF3FDED10B}"/>
              </a:ext>
            </a:extLst>
          </p:cNvPr>
          <p:cNvSpPr/>
          <p:nvPr/>
        </p:nvSpPr>
        <p:spPr>
          <a:xfrm>
            <a:off x="5877128"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BBF107FF-3FE2-14B4-55D6-FF0CB3099446}"/>
              </a:ext>
            </a:extLst>
          </p:cNvPr>
          <p:cNvSpPr/>
          <p:nvPr/>
        </p:nvSpPr>
        <p:spPr>
          <a:xfrm>
            <a:off x="2764425"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20" name="正方形/長方形 19">
            <a:extLst>
              <a:ext uri="{FF2B5EF4-FFF2-40B4-BE49-F238E27FC236}">
                <a16:creationId xmlns:a16="http://schemas.microsoft.com/office/drawing/2014/main" id="{039F9A59-518D-0989-4957-26D203597412}"/>
              </a:ext>
            </a:extLst>
          </p:cNvPr>
          <p:cNvSpPr/>
          <p:nvPr/>
        </p:nvSpPr>
        <p:spPr>
          <a:xfrm>
            <a:off x="4321108"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21" name="正方形/長方形 20">
            <a:extLst>
              <a:ext uri="{FF2B5EF4-FFF2-40B4-BE49-F238E27FC236}">
                <a16:creationId xmlns:a16="http://schemas.microsoft.com/office/drawing/2014/main" id="{BD4C5733-71E2-195C-0047-52F3C47F18C1}"/>
              </a:ext>
            </a:extLst>
          </p:cNvPr>
          <p:cNvSpPr/>
          <p:nvPr/>
        </p:nvSpPr>
        <p:spPr>
          <a:xfrm>
            <a:off x="5877128"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件</a:t>
            </a:r>
          </a:p>
        </p:txBody>
      </p:sp>
      <p:sp>
        <p:nvSpPr>
          <p:cNvPr id="83" name="正方形/長方形 82">
            <a:extLst>
              <a:ext uri="{FF2B5EF4-FFF2-40B4-BE49-F238E27FC236}">
                <a16:creationId xmlns:a16="http://schemas.microsoft.com/office/drawing/2014/main" id="{D668CFC8-A466-D819-80A1-EA00DEC90065}"/>
              </a:ext>
            </a:extLst>
          </p:cNvPr>
          <p:cNvSpPr/>
          <p:nvPr/>
        </p:nvSpPr>
        <p:spPr>
          <a:xfrm>
            <a:off x="2764425"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FE33EDD1-404A-2D75-B6AB-19209F04DFDC}"/>
              </a:ext>
            </a:extLst>
          </p:cNvPr>
          <p:cNvSpPr/>
          <p:nvPr/>
        </p:nvSpPr>
        <p:spPr>
          <a:xfrm>
            <a:off x="4321108"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EC1FFF5A-A638-7B21-D1B2-CCDB814D49FC}"/>
              </a:ext>
            </a:extLst>
          </p:cNvPr>
          <p:cNvSpPr/>
          <p:nvPr/>
        </p:nvSpPr>
        <p:spPr>
          <a:xfrm>
            <a:off x="5877128"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AA50345F-7024-1A39-CFD5-09C1EE49F4DD}"/>
              </a:ext>
            </a:extLst>
          </p:cNvPr>
          <p:cNvSpPr/>
          <p:nvPr/>
        </p:nvSpPr>
        <p:spPr>
          <a:xfrm>
            <a:off x="2764425"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41546BF4-57B8-B397-DCC8-A0C5C9FBCD1F}"/>
              </a:ext>
            </a:extLst>
          </p:cNvPr>
          <p:cNvSpPr/>
          <p:nvPr/>
        </p:nvSpPr>
        <p:spPr>
          <a:xfrm>
            <a:off x="4321108"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4B5B065-FF46-58BC-FB34-8D1C9DD96805}"/>
              </a:ext>
            </a:extLst>
          </p:cNvPr>
          <p:cNvSpPr/>
          <p:nvPr/>
        </p:nvSpPr>
        <p:spPr>
          <a:xfrm>
            <a:off x="5877128"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C29FE044-478A-5F94-029C-EC41EED82C92}"/>
              </a:ext>
            </a:extLst>
          </p:cNvPr>
          <p:cNvSpPr/>
          <p:nvPr/>
        </p:nvSpPr>
        <p:spPr>
          <a:xfrm>
            <a:off x="5462175" y="1875421"/>
            <a:ext cx="415616" cy="234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a:t>
            </a:r>
            <a:endParaRPr lang="ja-JP" altLang="en-US" sz="16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0230400-428B-98C0-8014-1116E3A9578F}"/>
              </a:ext>
            </a:extLst>
          </p:cNvPr>
          <p:cNvGrpSpPr/>
          <p:nvPr/>
        </p:nvGrpSpPr>
        <p:grpSpPr>
          <a:xfrm>
            <a:off x="7309023" y="1522381"/>
            <a:ext cx="4254325" cy="234000"/>
            <a:chOff x="156000" y="1879963"/>
            <a:chExt cx="5760000" cy="288000"/>
          </a:xfrm>
        </p:grpSpPr>
        <p:sp>
          <p:nvSpPr>
            <p:cNvPr id="8" name="正方形/長方形 7">
              <a:extLst>
                <a:ext uri="{FF2B5EF4-FFF2-40B4-BE49-F238E27FC236}">
                  <a16:creationId xmlns:a16="http://schemas.microsoft.com/office/drawing/2014/main" id="{5E199227-4845-47D6-64B7-FA68CBD37F7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売上高</a:t>
              </a:r>
              <a:r>
                <a:rPr lang="en-US" altLang="ja-JP" sz="1600" b="1">
                  <a:solidFill>
                    <a:schemeClr val="tx1"/>
                  </a:solidFill>
                  <a:latin typeface="Meiryo UI" panose="020B0604030504040204" pitchFamily="50" charset="-128"/>
                  <a:ea typeface="Meiryo UI" panose="020B0604030504040204" pitchFamily="50" charset="-128"/>
                </a:rPr>
                <a:t>(</a:t>
              </a:r>
              <a:r>
                <a:rPr lang="ja-JP" altLang="en-US" sz="1600" b="1">
                  <a:solidFill>
                    <a:schemeClr val="tx1"/>
                  </a:solidFill>
                  <a:latin typeface="Meiryo UI" panose="020B0604030504040204" pitchFamily="50" charset="-128"/>
                  <a:ea typeface="Meiryo UI" panose="020B0604030504040204" pitchFamily="50" charset="-128"/>
                </a:rPr>
                <a:t>年度</a:t>
              </a:r>
              <a:r>
                <a:rPr lang="en-US" altLang="ja-JP" sz="1600" b="1">
                  <a:solidFill>
                    <a:schemeClr val="tx1"/>
                  </a:solidFill>
                  <a:latin typeface="Meiryo UI" panose="020B0604030504040204" pitchFamily="50" charset="-128"/>
                  <a:ea typeface="Meiryo UI" panose="020B0604030504040204" pitchFamily="50" charset="-128"/>
                </a:rPr>
                <a:t>)(</a:t>
              </a:r>
              <a:r>
                <a:rPr lang="ja-JP" altLang="en-US" sz="1600" b="1">
                  <a:solidFill>
                    <a:schemeClr val="tx1"/>
                  </a:solidFill>
                  <a:latin typeface="Meiryo UI" panose="020B0604030504040204" pitchFamily="50" charset="-128"/>
                  <a:ea typeface="Meiryo UI" panose="020B0604030504040204" pitchFamily="50" charset="-128"/>
                </a:rPr>
                <a:t>千円</a:t>
              </a:r>
              <a:r>
                <a:rPr lang="en-US" altLang="ja-JP" sz="1600" b="1">
                  <a:solidFill>
                    <a:schemeClr val="tx1"/>
                  </a:solidFill>
                  <a:latin typeface="Meiryo UI" panose="020B0604030504040204" pitchFamily="50" charset="-128"/>
                  <a:ea typeface="Meiryo UI" panose="020B0604030504040204" pitchFamily="50" charset="-128"/>
                </a:rPr>
                <a:t>)</a:t>
              </a:r>
              <a:endParaRPr lang="ja-JP" altLang="en-US" sz="1600" b="1">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F6E03E0B-E6AE-0B3A-3EFF-06AD7268177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23F2A011-5018-6549-099D-ED3DCAC6F60B}"/>
              </a:ext>
            </a:extLst>
          </p:cNvPr>
          <p:cNvGrpSpPr/>
          <p:nvPr/>
        </p:nvGrpSpPr>
        <p:grpSpPr>
          <a:xfrm>
            <a:off x="7309022" y="1875421"/>
            <a:ext cx="1141622" cy="234000"/>
            <a:chOff x="156000" y="1879963"/>
            <a:chExt cx="5760000" cy="288000"/>
          </a:xfrm>
        </p:grpSpPr>
        <p:sp>
          <p:nvSpPr>
            <p:cNvPr id="12" name="正方形/長方形 11">
              <a:extLst>
                <a:ext uri="{FF2B5EF4-FFF2-40B4-BE49-F238E27FC236}">
                  <a16:creationId xmlns:a16="http://schemas.microsoft.com/office/drawing/2014/main" id="{51EB6C24-8054-E2E9-E383-21C2A358EE7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2025</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9E6611D3-EEEA-89AB-3F5F-2A61418DB9D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3" name="グループ化 22">
            <a:extLst>
              <a:ext uri="{FF2B5EF4-FFF2-40B4-BE49-F238E27FC236}">
                <a16:creationId xmlns:a16="http://schemas.microsoft.com/office/drawing/2014/main" id="{FEED8121-0B27-DCA5-E5E1-7C8431F4A79A}"/>
              </a:ext>
            </a:extLst>
          </p:cNvPr>
          <p:cNvGrpSpPr/>
          <p:nvPr/>
        </p:nvGrpSpPr>
        <p:grpSpPr>
          <a:xfrm>
            <a:off x="10421725" y="1875421"/>
            <a:ext cx="1141622" cy="234000"/>
            <a:chOff x="156000" y="1879963"/>
            <a:chExt cx="5760000" cy="288000"/>
          </a:xfrm>
        </p:grpSpPr>
        <p:sp>
          <p:nvSpPr>
            <p:cNvPr id="44" name="正方形/長方形 43">
              <a:extLst>
                <a:ext uri="{FF2B5EF4-FFF2-40B4-BE49-F238E27FC236}">
                  <a16:creationId xmlns:a16="http://schemas.microsoft.com/office/drawing/2014/main" id="{B0B522F2-B3E6-09EF-BCF9-9A23DFA72B9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2033</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45" name="直線コネクタ 44">
              <a:extLst>
                <a:ext uri="{FF2B5EF4-FFF2-40B4-BE49-F238E27FC236}">
                  <a16:creationId xmlns:a16="http://schemas.microsoft.com/office/drawing/2014/main" id="{BA759BBB-C9CE-3289-C1E8-18B3CE130A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7" name="グループ化 46">
            <a:extLst>
              <a:ext uri="{FF2B5EF4-FFF2-40B4-BE49-F238E27FC236}">
                <a16:creationId xmlns:a16="http://schemas.microsoft.com/office/drawing/2014/main" id="{93B4CC2A-12AD-52F3-8EDC-6D3529D1E487}"/>
              </a:ext>
            </a:extLst>
          </p:cNvPr>
          <p:cNvGrpSpPr/>
          <p:nvPr/>
        </p:nvGrpSpPr>
        <p:grpSpPr>
          <a:xfrm>
            <a:off x="8865705" y="1875421"/>
            <a:ext cx="1141622" cy="234000"/>
            <a:chOff x="156000" y="1879963"/>
            <a:chExt cx="5760000" cy="288000"/>
          </a:xfrm>
        </p:grpSpPr>
        <p:sp>
          <p:nvSpPr>
            <p:cNvPr id="57" name="正方形/長方形 56">
              <a:extLst>
                <a:ext uri="{FF2B5EF4-FFF2-40B4-BE49-F238E27FC236}">
                  <a16:creationId xmlns:a16="http://schemas.microsoft.com/office/drawing/2014/main" id="{2EF28D83-856D-1FF8-C810-C1EB320B7E2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2027</a:t>
              </a:r>
              <a:endParaRPr lang="ja-JP" altLang="en-US" sz="1600">
                <a:solidFill>
                  <a:schemeClr val="tx1"/>
                </a:solidFill>
                <a:latin typeface="Meiryo UI" panose="020B0604030504040204" pitchFamily="50" charset="-128"/>
                <a:ea typeface="Meiryo UI" panose="020B0604030504040204" pitchFamily="50" charset="-128"/>
              </a:endParaRPr>
            </a:p>
          </p:txBody>
        </p:sp>
        <p:cxnSp>
          <p:nvCxnSpPr>
            <p:cNvPr id="58" name="直線コネクタ 57">
              <a:extLst>
                <a:ext uri="{FF2B5EF4-FFF2-40B4-BE49-F238E27FC236}">
                  <a16:creationId xmlns:a16="http://schemas.microsoft.com/office/drawing/2014/main" id="{D85D36EA-B5DE-DA3B-F5B5-3BDE7FE22AD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3" name="正方形/長方形 62">
            <a:extLst>
              <a:ext uri="{FF2B5EF4-FFF2-40B4-BE49-F238E27FC236}">
                <a16:creationId xmlns:a16="http://schemas.microsoft.com/office/drawing/2014/main" id="{86888533-A5E6-154A-12E6-79E5B82B9230}"/>
              </a:ext>
            </a:extLst>
          </p:cNvPr>
          <p:cNvSpPr/>
          <p:nvPr/>
        </p:nvSpPr>
        <p:spPr>
          <a:xfrm>
            <a:off x="8450198" y="1875421"/>
            <a:ext cx="415616" cy="234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a:t>
            </a:r>
            <a:endParaRPr lang="ja-JP" altLang="en-US" sz="1600">
              <a:solidFill>
                <a:schemeClr val="tx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A3C53B8-67DB-AA34-4FCE-74CA3E68B1EE}"/>
              </a:ext>
            </a:extLst>
          </p:cNvPr>
          <p:cNvSpPr/>
          <p:nvPr/>
        </p:nvSpPr>
        <p:spPr>
          <a:xfrm>
            <a:off x="7309022"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6B57E986-C001-38B0-9AAA-A1FBE2E52049}"/>
              </a:ext>
            </a:extLst>
          </p:cNvPr>
          <p:cNvSpPr/>
          <p:nvPr/>
        </p:nvSpPr>
        <p:spPr>
          <a:xfrm>
            <a:off x="8865705"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BB4C7BE3-2391-99F1-3B81-3D3F6DE13F72}"/>
              </a:ext>
            </a:extLst>
          </p:cNvPr>
          <p:cNvSpPr/>
          <p:nvPr/>
        </p:nvSpPr>
        <p:spPr>
          <a:xfrm>
            <a:off x="10421725" y="291901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836CFCF4-EDDF-424D-EDA6-70859FE07243}"/>
              </a:ext>
            </a:extLst>
          </p:cNvPr>
          <p:cNvSpPr/>
          <p:nvPr/>
        </p:nvSpPr>
        <p:spPr>
          <a:xfrm>
            <a:off x="7309022"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BCF77DA6-8AC1-472D-CA58-6BB85BDFBFB2}"/>
              </a:ext>
            </a:extLst>
          </p:cNvPr>
          <p:cNvSpPr/>
          <p:nvPr/>
        </p:nvSpPr>
        <p:spPr>
          <a:xfrm>
            <a:off x="8865705"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E48A8B09-F502-8896-D3B7-3C8BAB1E9CE7}"/>
              </a:ext>
            </a:extLst>
          </p:cNvPr>
          <p:cNvSpPr/>
          <p:nvPr/>
        </p:nvSpPr>
        <p:spPr>
          <a:xfrm>
            <a:off x="10421725" y="360746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D134719E-35BF-890C-3E8B-2639C5EED7A1}"/>
              </a:ext>
            </a:extLst>
          </p:cNvPr>
          <p:cNvSpPr/>
          <p:nvPr/>
        </p:nvSpPr>
        <p:spPr>
          <a:xfrm>
            <a:off x="7309022"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1A9F2BC4-69D4-DCC7-4331-49E1625BCEF1}"/>
              </a:ext>
            </a:extLst>
          </p:cNvPr>
          <p:cNvSpPr/>
          <p:nvPr/>
        </p:nvSpPr>
        <p:spPr>
          <a:xfrm>
            <a:off x="8865705"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8283EC40-B1A0-54A5-C10A-7404C7713745}"/>
              </a:ext>
            </a:extLst>
          </p:cNvPr>
          <p:cNvSpPr/>
          <p:nvPr/>
        </p:nvSpPr>
        <p:spPr>
          <a:xfrm>
            <a:off x="10421725" y="4295924"/>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9858A79-91D9-E500-B789-93FD4503FA1F}"/>
              </a:ext>
            </a:extLst>
          </p:cNvPr>
          <p:cNvSpPr/>
          <p:nvPr/>
        </p:nvSpPr>
        <p:spPr>
          <a:xfrm>
            <a:off x="7309022"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円</a:t>
            </a:r>
          </a:p>
        </p:txBody>
      </p:sp>
      <p:sp>
        <p:nvSpPr>
          <p:cNvPr id="79" name="正方形/長方形 78">
            <a:extLst>
              <a:ext uri="{FF2B5EF4-FFF2-40B4-BE49-F238E27FC236}">
                <a16:creationId xmlns:a16="http://schemas.microsoft.com/office/drawing/2014/main" id="{5A7296DD-DBCC-FF5C-0B9F-FBE48AA757E1}"/>
              </a:ext>
            </a:extLst>
          </p:cNvPr>
          <p:cNvSpPr/>
          <p:nvPr/>
        </p:nvSpPr>
        <p:spPr>
          <a:xfrm>
            <a:off x="8865705"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円</a:t>
            </a:r>
          </a:p>
        </p:txBody>
      </p:sp>
      <p:sp>
        <p:nvSpPr>
          <p:cNvPr id="80" name="正方形/長方形 79">
            <a:extLst>
              <a:ext uri="{FF2B5EF4-FFF2-40B4-BE49-F238E27FC236}">
                <a16:creationId xmlns:a16="http://schemas.microsoft.com/office/drawing/2014/main" id="{9FC6F8DC-7E56-9AC6-E468-CE0A62103F0E}"/>
              </a:ext>
            </a:extLst>
          </p:cNvPr>
          <p:cNvSpPr/>
          <p:nvPr/>
        </p:nvSpPr>
        <p:spPr>
          <a:xfrm>
            <a:off x="10421725" y="223055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r>
              <a:rPr lang="ja-JP" altLang="en-US" sz="1600">
                <a:solidFill>
                  <a:schemeClr val="bg1">
                    <a:lumMod val="50000"/>
                  </a:schemeClr>
                </a:solidFill>
                <a:latin typeface="Meiryo UI" panose="020B0604030504040204" pitchFamily="50" charset="-128"/>
                <a:ea typeface="Meiryo UI" panose="020B0604030504040204" pitchFamily="50" charset="-128"/>
              </a:rPr>
              <a:t>円</a:t>
            </a:r>
          </a:p>
        </p:txBody>
      </p:sp>
      <p:sp>
        <p:nvSpPr>
          <p:cNvPr id="87" name="正方形/長方形 86">
            <a:extLst>
              <a:ext uri="{FF2B5EF4-FFF2-40B4-BE49-F238E27FC236}">
                <a16:creationId xmlns:a16="http://schemas.microsoft.com/office/drawing/2014/main" id="{688E6E46-F20C-FBF6-BF80-72C9118F07F2}"/>
              </a:ext>
            </a:extLst>
          </p:cNvPr>
          <p:cNvSpPr/>
          <p:nvPr/>
        </p:nvSpPr>
        <p:spPr>
          <a:xfrm>
            <a:off x="7309022"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26B554C-C606-4435-DA01-2C28BD9A15F1}"/>
              </a:ext>
            </a:extLst>
          </p:cNvPr>
          <p:cNvSpPr/>
          <p:nvPr/>
        </p:nvSpPr>
        <p:spPr>
          <a:xfrm>
            <a:off x="8865705"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4E0CC1C5-1C31-720B-4E22-D7C6FA762C39}"/>
              </a:ext>
            </a:extLst>
          </p:cNvPr>
          <p:cNvSpPr/>
          <p:nvPr/>
        </p:nvSpPr>
        <p:spPr>
          <a:xfrm>
            <a:off x="10421725" y="4984379"/>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0126ADCB-6820-DC39-ED96-B15A6A7B3847}"/>
              </a:ext>
            </a:extLst>
          </p:cNvPr>
          <p:cNvSpPr/>
          <p:nvPr/>
        </p:nvSpPr>
        <p:spPr>
          <a:xfrm>
            <a:off x="7309022"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F1436100-53A6-8E51-5F92-BB6F3B706DF1}"/>
              </a:ext>
            </a:extLst>
          </p:cNvPr>
          <p:cNvSpPr/>
          <p:nvPr/>
        </p:nvSpPr>
        <p:spPr>
          <a:xfrm>
            <a:off x="8865705"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606E1104-2C73-CA9D-EED2-983F745072AE}"/>
              </a:ext>
            </a:extLst>
          </p:cNvPr>
          <p:cNvSpPr/>
          <p:nvPr/>
        </p:nvSpPr>
        <p:spPr>
          <a:xfrm>
            <a:off x="10421725" y="5672833"/>
            <a:ext cx="1141622" cy="60016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bg1">
                    <a:lumMod val="50000"/>
                  </a:schemeClr>
                </a:solidFill>
                <a:latin typeface="Meiryo UI" panose="020B0604030504040204" pitchFamily="50" charset="-128"/>
                <a:ea typeface="Meiryo UI" panose="020B0604030504040204" pitchFamily="50" charset="-128"/>
              </a:rPr>
              <a:t>xxx</a:t>
            </a:r>
            <a:endParaRPr lang="ja-JP" altLang="en-US" sz="1600">
              <a:solidFill>
                <a:schemeClr val="bg1">
                  <a:lumMod val="50000"/>
                </a:schemeClr>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94389CC-FB01-D1D5-636D-35D659FF5C9A}"/>
              </a:ext>
            </a:extLst>
          </p:cNvPr>
          <p:cNvSpPr/>
          <p:nvPr/>
        </p:nvSpPr>
        <p:spPr>
          <a:xfrm>
            <a:off x="10006772" y="1875421"/>
            <a:ext cx="415616" cy="234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600">
                <a:solidFill>
                  <a:schemeClr val="tx1"/>
                </a:solidFill>
                <a:latin typeface="Meiryo UI" panose="020B0604030504040204" pitchFamily="50" charset="-128"/>
                <a:ea typeface="Meiryo UI" panose="020B0604030504040204" pitchFamily="50" charset="-128"/>
              </a:rPr>
              <a:t>…</a:t>
            </a:r>
            <a:endParaRPr lang="ja-JP" altLang="en-US" sz="1600">
              <a:solidFill>
                <a:schemeClr val="tx1"/>
              </a:solidFill>
              <a:latin typeface="Meiryo UI" panose="020B0604030504040204" pitchFamily="50" charset="-128"/>
              <a:ea typeface="Meiryo UI" panose="020B0604030504040204" pitchFamily="50" charset="-128"/>
            </a:endParaRPr>
          </a:p>
        </p:txBody>
      </p:sp>
      <p:sp>
        <p:nvSpPr>
          <p:cNvPr id="74" name="TextBox 51">
            <a:extLst>
              <a:ext uri="{FF2B5EF4-FFF2-40B4-BE49-F238E27FC236}">
                <a16:creationId xmlns:a16="http://schemas.microsoft.com/office/drawing/2014/main" id="{5B7DCA92-2395-9196-7F3D-0DDC8B4D26E2}"/>
              </a:ext>
            </a:extLst>
          </p:cNvPr>
          <p:cNvSpPr txBox="1"/>
          <p:nvPr/>
        </p:nvSpPr>
        <p:spPr>
          <a:xfrm>
            <a:off x="3120272" y="3429000"/>
            <a:ext cx="8023168" cy="168434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eiryo UI" panose="020B0604030504040204" pitchFamily="50" charset="-128"/>
                <a:ea typeface="Meiryo UI" panose="020B0604030504040204" pitchFamily="50" charset="-128"/>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t>モダリティ・細胞種別に契約パイプライン数の計画・売上目標を記載下さい。</a:t>
            </a:r>
            <a:endParaRPr lang="en-US" altLang="ja-JP" sz="1400" dirty="0"/>
          </a:p>
          <a:p>
            <a:pPr marL="371475" indent="-285750">
              <a:buFont typeface="Arial" panose="020B0604020202020204" pitchFamily="34" charset="0"/>
              <a:buChar char="•"/>
            </a:pPr>
            <a:r>
              <a:rPr lang="ja-JP" altLang="en-US" sz="1400" dirty="0"/>
              <a:t>パイプライン数の計画の年の区切りは任意で設定ください。ただし</a:t>
            </a:r>
            <a:r>
              <a:rPr lang="en-US" altLang="ja-JP" sz="1400" dirty="0"/>
              <a:t>2033</a:t>
            </a:r>
            <a:r>
              <a:rPr lang="ja-JP" altLang="en-US" sz="1400" dirty="0"/>
              <a:t>年の目標値は必ず記載してください。</a:t>
            </a:r>
            <a:endParaRPr lang="en-US" altLang="ja-JP" sz="1400" dirty="0"/>
          </a:p>
          <a:p>
            <a:pPr marL="371475" indent="-285750">
              <a:buFont typeface="Arial" panose="020B0604020202020204" pitchFamily="34" charset="0"/>
              <a:buChar char="•"/>
            </a:pPr>
            <a:r>
              <a:rPr lang="ja-JP" altLang="en-US" sz="1400" dirty="0"/>
              <a:t>記載の</a:t>
            </a:r>
            <a:r>
              <a:rPr lang="en-US" altLang="ja-JP" sz="1400" dirty="0"/>
              <a:t>4</a:t>
            </a:r>
            <a:r>
              <a:rPr lang="ja-JP" altLang="en-US" sz="1400" dirty="0"/>
              <a:t>つ以外に、特筆すべきモダリティ・細胞種がある場合、行を追加し記載ください。</a:t>
            </a:r>
            <a:endParaRPr lang="en-US" altLang="ja-JP" sz="1400" dirty="0"/>
          </a:p>
          <a:p>
            <a:pPr marL="371475" indent="-285750">
              <a:buFont typeface="Arial" panose="020B0604020202020204" pitchFamily="34" charset="0"/>
              <a:buChar char="•"/>
            </a:pPr>
            <a:r>
              <a:rPr lang="ja-JP" altLang="en-US" sz="1400" dirty="0"/>
              <a:t>売上目標は、</a:t>
            </a:r>
            <a:r>
              <a:rPr lang="ja-JP" altLang="en-US" sz="1400" dirty="0">
                <a:solidFill>
                  <a:srgbClr val="2E3558"/>
                </a:solidFill>
                <a:latin typeface="Meiryo UI" panose="020B0604030504040204" pitchFamily="50" charset="-128"/>
                <a:ea typeface="Meiryo UI" panose="020B0604030504040204" pitchFamily="50" charset="-128"/>
              </a:rPr>
              <a:t>別添資料</a:t>
            </a:r>
            <a:r>
              <a:rPr lang="en-US" altLang="ja-JP" sz="1400" dirty="0">
                <a:solidFill>
                  <a:srgbClr val="2E3558"/>
                </a:solidFill>
                <a:latin typeface="Meiryo UI" panose="020B0604030504040204" pitchFamily="50" charset="-128"/>
                <a:ea typeface="Meiryo UI" panose="020B0604030504040204" pitchFamily="50" charset="-128"/>
              </a:rPr>
              <a:t>_</a:t>
            </a:r>
            <a:r>
              <a:rPr lang="ja-JP" altLang="en-US" sz="1400" dirty="0">
                <a:solidFill>
                  <a:srgbClr val="2E3558"/>
                </a:solidFill>
                <a:latin typeface="Meiryo UI" panose="020B0604030504040204" pitchFamily="50" charset="-128"/>
                <a:ea typeface="Meiryo UI" panose="020B0604030504040204" pitchFamily="50" charset="-128"/>
              </a:rPr>
              <a:t>事業計画明細書の</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モダリティ明細書</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（参考）様式</a:t>
            </a:r>
            <a:r>
              <a:rPr lang="en-US" altLang="ja-JP" sz="1400" dirty="0">
                <a:solidFill>
                  <a:srgbClr val="2E3558"/>
                </a:solidFill>
                <a:latin typeface="Meiryo UI" panose="020B0604030504040204" pitchFamily="50" charset="-128"/>
                <a:ea typeface="Meiryo UI" panose="020B0604030504040204" pitchFamily="50" charset="-128"/>
              </a:rPr>
              <a:t>1</a:t>
            </a:r>
            <a:r>
              <a:rPr lang="ja-JP" altLang="en-US" sz="1400" dirty="0">
                <a:solidFill>
                  <a:srgbClr val="2E3558"/>
                </a:solidFill>
                <a:latin typeface="Meiryo UI" panose="020B0604030504040204" pitchFamily="50" charset="-128"/>
                <a:ea typeface="Meiryo UI" panose="020B0604030504040204" pitchFamily="50" charset="-128"/>
              </a:rPr>
              <a:t>用集計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シートも適宜活用ください。</a:t>
            </a:r>
            <a:endParaRPr lang="en-US" altLang="ja-JP" sz="1400" dirty="0"/>
          </a:p>
        </p:txBody>
      </p:sp>
      <p:sp>
        <p:nvSpPr>
          <p:cNvPr id="19" name="テキスト ボックス 18">
            <a:extLst>
              <a:ext uri="{FF2B5EF4-FFF2-40B4-BE49-F238E27FC236}">
                <a16:creationId xmlns:a16="http://schemas.microsoft.com/office/drawing/2014/main" id="{1B009FF4-44CE-5FE5-7883-92A85AB3E997}"/>
              </a:ext>
            </a:extLst>
          </p:cNvPr>
          <p:cNvSpPr txBox="1"/>
          <p:nvPr/>
        </p:nvSpPr>
        <p:spPr>
          <a:xfrm>
            <a:off x="791852" y="6388121"/>
            <a:ext cx="10426045" cy="3539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年度は、申請時業者の会計年度に準ずる</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パイプライン数は、契約日の属する年度において、パイプライン１つにつき１と数える（次年度以降は引き続き受託していても数えない）</a:t>
            </a:r>
          </a:p>
        </p:txBody>
      </p:sp>
    </p:spTree>
    <p:extLst>
      <p:ext uri="{BB962C8B-B14F-4D97-AF65-F5344CB8AC3E}">
        <p14:creationId xmlns:p14="http://schemas.microsoft.com/office/powerpoint/2010/main" val="1147689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425B11-6F79-CAD8-9198-0A3A40A7733A}"/>
            </a:ext>
          </a:extLst>
        </p:cNvPr>
        <p:cNvGrpSpPr/>
        <p:nvPr/>
      </p:nvGrpSpPr>
      <p:grpSpPr>
        <a:xfrm>
          <a:off x="0" y="0"/>
          <a:ext cx="0" cy="0"/>
          <a:chOff x="0" y="0"/>
          <a:chExt cx="0" cy="0"/>
        </a:xfrm>
      </p:grpSpPr>
      <p:sp>
        <p:nvSpPr>
          <p:cNvPr id="3" name="Title 6">
            <a:extLst>
              <a:ext uri="{FF2B5EF4-FFF2-40B4-BE49-F238E27FC236}">
                <a16:creationId xmlns:a16="http://schemas.microsoft.com/office/drawing/2014/main" id="{D59449CE-E754-F7DE-84E4-A25E22EA8F26}"/>
              </a:ext>
            </a:extLst>
          </p:cNvPr>
          <p:cNvSpPr txBox="1">
            <a:spLocks/>
          </p:cNvSpPr>
          <p:nvPr/>
        </p:nvSpPr>
        <p:spPr bwMode="blackWhite">
          <a:xfrm>
            <a:off x="609747" y="1100667"/>
            <a:ext cx="10972506" cy="464820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＜注意事項＞</a:t>
            </a: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tabLst/>
              <a:defRPr/>
            </a:pP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indent="-342900">
              <a:buAutoNum type="circleNumDbPlain"/>
              <a:defRPr/>
            </a:pPr>
            <a:r>
              <a:rPr kumimoji="1" lang="ja-JP" altLang="en-US"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本資料に記載している項目に必要情報を入力し、</a:t>
            </a:r>
            <a:r>
              <a:rPr kumimoji="1" lang="zh-TW"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補助事業</a:t>
            </a:r>
            <a:r>
              <a:rPr kumimoji="1" lang="ja-JP" sz="1800" dirty="0">
                <a:solidFill>
                  <a:srgbClr val="000000"/>
                </a:solidFill>
                <a:latin typeface="Meiryo UI"/>
                <a:ea typeface="Meiryo UI"/>
              </a:rPr>
              <a:t>を含めた再生・細胞医療・遺伝子治療に関する</a:t>
            </a:r>
            <a:br>
              <a:rPr kumimoji="1" lang="ja-JP" altLang="en-US" sz="1800" dirty="0">
                <a:solidFill>
                  <a:srgbClr val="000000"/>
                </a:solidFill>
                <a:latin typeface="Meiryo UI"/>
                <a:ea typeface="Meiryo UI"/>
              </a:rPr>
            </a:br>
            <a:r>
              <a:rPr kumimoji="1" lang="en-US" sz="1800" dirty="0">
                <a:solidFill>
                  <a:srgbClr val="000000"/>
                </a:solidFill>
                <a:latin typeface="Meiryo UI"/>
                <a:ea typeface="Meiryo UI"/>
              </a:rPr>
              <a:t>CDMO</a:t>
            </a:r>
            <a:r>
              <a:rPr kumimoji="1" lang="ja-JP"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事業</a:t>
            </a:r>
            <a:r>
              <a:rPr kumimoji="1" lang="ja-JP" sz="1800" dirty="0">
                <a:solidFill>
                  <a:srgbClr val="000000"/>
                </a:solidFill>
                <a:latin typeface="Meiryo UI"/>
                <a:ea typeface="Meiryo UI"/>
              </a:rPr>
              <a:t>（以降、</a:t>
            </a:r>
            <a:r>
              <a:rPr kumimoji="1" lang="ja-JP" altLang="en-US" sz="1800" dirty="0">
                <a:solidFill>
                  <a:srgbClr val="000000"/>
                </a:solidFill>
                <a:latin typeface="Meiryo UI"/>
                <a:ea typeface="Meiryo UI"/>
              </a:rPr>
              <a:t>再生</a:t>
            </a:r>
            <a:r>
              <a:rPr kumimoji="1" lang="en-US" altLang="ja-JP" sz="1800" dirty="0">
                <a:solidFill>
                  <a:srgbClr val="000000"/>
                </a:solidFill>
                <a:latin typeface="Meiryo UI"/>
                <a:ea typeface="Meiryo UI"/>
              </a:rPr>
              <a:t>CDMO</a:t>
            </a:r>
            <a:r>
              <a:rPr kumimoji="1" lang="ja-JP" sz="1800" dirty="0">
                <a:solidFill>
                  <a:srgbClr val="000000"/>
                </a:solidFill>
                <a:latin typeface="Meiryo UI"/>
                <a:ea typeface="Meiryo UI"/>
              </a:rPr>
              <a:t>事業</a:t>
            </a:r>
            <a:r>
              <a:rPr kumimoji="1" lang="ja-JP" altLang="en-US" sz="1800" dirty="0">
                <a:solidFill>
                  <a:srgbClr val="000000"/>
                </a:solidFill>
                <a:latin typeface="Meiryo UI"/>
                <a:ea typeface="Meiryo UI"/>
              </a:rPr>
              <a:t>）</a:t>
            </a:r>
            <a:r>
              <a:rPr kumimoji="1" lang="ja-JP"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の</a:t>
            </a:r>
            <a:r>
              <a:rPr kumimoji="1" lang="ja-JP" sz="1800" dirty="0">
                <a:solidFill>
                  <a:srgbClr val="000000"/>
                </a:solidFill>
                <a:latin typeface="Meiryo UI"/>
                <a:ea typeface="Meiryo UI"/>
              </a:rPr>
              <a:t>事業</a:t>
            </a:r>
            <a:r>
              <a:rPr kumimoji="1" lang="ja-JP"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計画</a:t>
            </a:r>
            <a:r>
              <a:rPr kumimoji="1" lang="ja-JP" altLang="en-US" sz="1800" b="0" i="0" u="none" strike="noStrike" kern="1200" cap="none" spc="0" normalizeH="0" baseline="0" noProof="0" dirty="0">
                <a:ln>
                  <a:noFill/>
                </a:ln>
                <a:solidFill>
                  <a:srgbClr val="000000"/>
                </a:solidFill>
                <a:effectLst/>
                <a:uLnTx/>
                <a:uFillTx/>
                <a:latin typeface="Meiryo UI"/>
                <a:ea typeface="Meiryo UI"/>
                <a:sym typeface="Trebuchet MS" panose="020B0603020202020204" pitchFamily="34" charset="0"/>
              </a:rPr>
              <a:t>を作成してください。</a:t>
            </a:r>
            <a:endParaRPr lang="en-US" altLang="ja-JP" sz="1800" b="0" i="0" u="none" strike="noStrike" kern="1200" cap="none" spc="0" normalizeH="0" baseline="0" noProof="0" dirty="0">
              <a:ln>
                <a:noFill/>
              </a:ln>
              <a:solidFill>
                <a:srgbClr val="000000"/>
              </a:solidFill>
              <a:effectLst/>
              <a:uLnTx/>
              <a:uFillTx/>
              <a:latin typeface="Meiryo UI"/>
              <a:ea typeface="Meiryo UI"/>
            </a:endParaRPr>
          </a:p>
          <a:p>
            <a:pPr marL="0" marR="0" lvl="0" indent="0" algn="l" defTabSz="914400" rtl="0" eaLnBrk="1" fontAlgn="auto" latinLnBrk="0" hangingPunct="1">
              <a:lnSpc>
                <a:spcPct val="90000"/>
              </a:lnSpc>
              <a:spcBef>
                <a:spcPct val="0"/>
              </a:spcBef>
              <a:spcAft>
                <a:spcPts val="0"/>
              </a:spcAft>
              <a:buClrTx/>
              <a:buSzTx/>
              <a:buFontTx/>
              <a:buNone/>
              <a:tabLst/>
              <a:defRPr/>
            </a:pP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r>
              <a:rPr kumimoji="1" lang="ja-JP" altLang="en-US"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フォーマットはあくまで例示であり、各項目を１枚にまとめていただく必要はございません。</a:t>
            </a:r>
            <a:br>
              <a:rPr kumimoji="1" lang="en-US" altLang="ja-JP"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br>
            <a:r>
              <a:rPr kumimoji="1" lang="ja-JP" altLang="en-US"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必要な分量</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で計画のご説明を記載いただければと思います。</a:t>
            </a:r>
            <a:b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b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なお、</a:t>
            </a:r>
            <a:r>
              <a:rPr kumimoji="1" lang="ja-JP" altLang="en-US"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引用データ等の記載は、その出典を明記する</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ようお願いします。</a:t>
            </a: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資料の体裁の変更は自由ですが、各ページの記載ガイドについて十分な言及がない場合は、審査において十分に評価されない可能性がありますのでご留意ください。</a:t>
            </a: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必要に応じて、参考資料（自由様式）を挿入して下さい。</a:t>
            </a: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endPar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応募にあたっては、公募要領等をご覧下さい。</a:t>
            </a:r>
            <a:b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br>
            <a:r>
              <a:rPr kumimoji="1" lang="ja-JP" altLang="en-US"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審査の結果、採択され、事業を実施するには、これらの内容に同意いただくことが必要です。</a:t>
            </a:r>
            <a:endParaRPr kumimoji="1" lang="en-US" altLang="ja-JP" sz="18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a:p>
            <a:pPr marL="342900" marR="0" lvl="0" indent="-342900" algn="l" defTabSz="914400" rtl="0" eaLnBrk="1" fontAlgn="auto" latinLnBrk="0" hangingPunct="1">
              <a:lnSpc>
                <a:spcPct val="90000"/>
              </a:lnSpc>
              <a:spcBef>
                <a:spcPct val="0"/>
              </a:spcBef>
              <a:spcAft>
                <a:spcPts val="0"/>
              </a:spcAft>
              <a:buClrTx/>
              <a:buSzTx/>
              <a:buFont typeface="+mj-ea"/>
              <a:buAutoNum type="circleNumDbPlain" startAt="2"/>
              <a:tabLst/>
              <a:defRPr/>
            </a:pPr>
            <a:endParaRPr lang="en-US" altLang="ja-JP" sz="1800" b="1" i="0" u="sng" strike="noStrike" kern="120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2723411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8BA24-B73B-1654-18F6-E42073B05A15}"/>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67A21F0-D4C7-FBBC-487F-E938A747364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167A21F0-D4C7-FBBC-487F-E938A747364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ー 5">
            <a:extLst>
              <a:ext uri="{FF2B5EF4-FFF2-40B4-BE49-F238E27FC236}">
                <a16:creationId xmlns:a16="http://schemas.microsoft.com/office/drawing/2014/main" id="{157457EB-8720-D155-0685-841633D0DB36}"/>
              </a:ext>
            </a:extLst>
          </p:cNvPr>
          <p:cNvSpPr>
            <a:spLocks noGrp="1"/>
          </p:cNvSpPr>
          <p:nvPr>
            <p:ph sz="quarter" idx="10"/>
          </p:nvPr>
        </p:nvSpPr>
        <p:spPr/>
        <p:txBody>
          <a:bodyPr vert="horz" lIns="0" tIns="0" rIns="0" bIns="0" rtlCol="0" anchor="t">
            <a:noAutofit/>
          </a:bodyPr>
          <a:lstStyle/>
          <a:p>
            <a:pPr>
              <a:buNone/>
            </a:pPr>
            <a:r>
              <a:rPr lang="ja-JP" dirty="0">
                <a:solidFill>
                  <a:srgbClr val="3F4350"/>
                </a:solidFill>
                <a:latin typeface="Meiryo UI"/>
                <a:ea typeface="Meiryo UI"/>
              </a:rPr>
              <a:t>再生CDMO事業</a:t>
            </a:r>
            <a:r>
              <a:rPr lang="ja-JP" altLang="en-US" dirty="0">
                <a:solidFill>
                  <a:srgbClr val="3F4350"/>
                </a:solidFill>
                <a:latin typeface="Meiryo UI"/>
                <a:ea typeface="Meiryo UI"/>
              </a:rPr>
              <a:t>の売上高の目標値およびその算出にあたっての根拠式は以下の通り</a:t>
            </a:r>
            <a:endParaRPr lang="en-US" altLang="ja-JP" dirty="0">
              <a:solidFill>
                <a:srgbClr val="3F4350"/>
              </a:solidFill>
            </a:endParaRPr>
          </a:p>
        </p:txBody>
      </p:sp>
      <p:sp>
        <p:nvSpPr>
          <p:cNvPr id="3" name="タイトル 4">
            <a:extLst>
              <a:ext uri="{FF2B5EF4-FFF2-40B4-BE49-F238E27FC236}">
                <a16:creationId xmlns:a16="http://schemas.microsoft.com/office/drawing/2014/main" id="{58296A38-23FF-4444-5A0E-F36D7C7142FA}"/>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latin typeface="Meiryo UI"/>
                <a:ea typeface="Meiryo UI"/>
              </a:rPr>
              <a:t>（１）</a:t>
            </a:r>
            <a:r>
              <a:rPr lang="ja-JP">
                <a:latin typeface="Meiryo UI"/>
                <a:ea typeface="Meiryo UI"/>
              </a:rPr>
              <a:t>イ</a:t>
            </a:r>
            <a:r>
              <a:rPr lang="en-US">
                <a:latin typeface="Meiryo UI"/>
                <a:ea typeface="Meiryo UI"/>
              </a:rPr>
              <a:t>.</a:t>
            </a:r>
            <a:r>
              <a:rPr lang="ja-JP">
                <a:latin typeface="Meiryo UI"/>
                <a:ea typeface="Meiryo UI"/>
              </a:rPr>
              <a:t>事業の継続性｜ビジネスモデル</a:t>
            </a:r>
            <a:r>
              <a:rPr lang="ja-JP" altLang="en-US">
                <a:latin typeface="Meiryo UI"/>
                <a:ea typeface="Meiryo UI"/>
              </a:rPr>
              <a:t>｜売上高根拠式</a:t>
            </a:r>
          </a:p>
        </p:txBody>
      </p:sp>
      <p:sp>
        <p:nvSpPr>
          <p:cNvPr id="34" name="矢印: 五方向 33">
            <a:extLst>
              <a:ext uri="{FF2B5EF4-FFF2-40B4-BE49-F238E27FC236}">
                <a16:creationId xmlns:a16="http://schemas.microsoft.com/office/drawing/2014/main" id="{1ECAC4A3-CDB0-CD77-B57C-8B3CBE8836EE}"/>
              </a:ext>
            </a:extLst>
          </p:cNvPr>
          <p:cNvSpPr/>
          <p:nvPr/>
        </p:nvSpPr>
        <p:spPr>
          <a:xfrm>
            <a:off x="2601798" y="2526384"/>
            <a:ext cx="2098407" cy="426083"/>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2025</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35" name="矢印: 五方向 34">
            <a:extLst>
              <a:ext uri="{FF2B5EF4-FFF2-40B4-BE49-F238E27FC236}">
                <a16:creationId xmlns:a16="http://schemas.microsoft.com/office/drawing/2014/main" id="{7C0AE790-48C4-848D-F8FC-D3746273FDD4}"/>
              </a:ext>
            </a:extLst>
          </p:cNvPr>
          <p:cNvSpPr/>
          <p:nvPr/>
        </p:nvSpPr>
        <p:spPr>
          <a:xfrm>
            <a:off x="4817175" y="2526384"/>
            <a:ext cx="2098407" cy="426083"/>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2026</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36" name="矢印: 五方向 35">
            <a:extLst>
              <a:ext uri="{FF2B5EF4-FFF2-40B4-BE49-F238E27FC236}">
                <a16:creationId xmlns:a16="http://schemas.microsoft.com/office/drawing/2014/main" id="{AABA3909-EBF9-A704-8B40-B829D2430779}"/>
              </a:ext>
            </a:extLst>
          </p:cNvPr>
          <p:cNvSpPr/>
          <p:nvPr/>
        </p:nvSpPr>
        <p:spPr>
          <a:xfrm>
            <a:off x="7032550" y="2526384"/>
            <a:ext cx="2098407" cy="426083"/>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2027</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53" name="矢印: 五方向 52">
            <a:extLst>
              <a:ext uri="{FF2B5EF4-FFF2-40B4-BE49-F238E27FC236}">
                <a16:creationId xmlns:a16="http://schemas.microsoft.com/office/drawing/2014/main" id="{4274A5C8-296E-DCE0-A3F3-81BD7E62C6D2}"/>
              </a:ext>
            </a:extLst>
          </p:cNvPr>
          <p:cNvSpPr/>
          <p:nvPr/>
        </p:nvSpPr>
        <p:spPr>
          <a:xfrm>
            <a:off x="9633474" y="2526384"/>
            <a:ext cx="2098407" cy="426083"/>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2033</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54" name="テキスト ボックス 53">
            <a:extLst>
              <a:ext uri="{FF2B5EF4-FFF2-40B4-BE49-F238E27FC236}">
                <a16:creationId xmlns:a16="http://schemas.microsoft.com/office/drawing/2014/main" id="{59DAB51F-1A5D-BD9B-D32B-429DB9EDC54E}"/>
              </a:ext>
            </a:extLst>
          </p:cNvPr>
          <p:cNvSpPr txBox="1"/>
          <p:nvPr/>
        </p:nvSpPr>
        <p:spPr>
          <a:xfrm>
            <a:off x="8992380" y="2611423"/>
            <a:ext cx="779672" cy="3140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10" name="正方形/長方形 9">
            <a:extLst>
              <a:ext uri="{FF2B5EF4-FFF2-40B4-BE49-F238E27FC236}">
                <a16:creationId xmlns:a16="http://schemas.microsoft.com/office/drawing/2014/main" id="{3929D2B6-B9A1-1B1F-5B3A-63B13B85A550}"/>
              </a:ext>
            </a:extLst>
          </p:cNvPr>
          <p:cNvSpPr/>
          <p:nvPr/>
        </p:nvSpPr>
        <p:spPr>
          <a:xfrm>
            <a:off x="1048560" y="3558821"/>
            <a:ext cx="1470221" cy="5023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err="1">
                <a:solidFill>
                  <a:schemeClr val="tx1"/>
                </a:solidFill>
                <a:latin typeface="Meiryo UI" panose="020B0604030504040204" pitchFamily="50" charset="-128"/>
                <a:ea typeface="Meiryo UI" panose="020B0604030504040204" pitchFamily="50" charset="-128"/>
              </a:rPr>
              <a:t>iPS</a:t>
            </a:r>
            <a:r>
              <a:rPr kumimoji="1" lang="ja-JP" altLang="en-US" sz="1600">
                <a:solidFill>
                  <a:schemeClr val="tx1"/>
                </a:solidFill>
                <a:latin typeface="Meiryo UI" panose="020B0604030504040204" pitchFamily="50" charset="-128"/>
                <a:ea typeface="Meiryo UI" panose="020B0604030504040204" pitchFamily="50" charset="-128"/>
              </a:rPr>
              <a:t>細胞</a:t>
            </a:r>
          </a:p>
        </p:txBody>
      </p:sp>
      <p:sp>
        <p:nvSpPr>
          <p:cNvPr id="11" name="正方形/長方形 10">
            <a:extLst>
              <a:ext uri="{FF2B5EF4-FFF2-40B4-BE49-F238E27FC236}">
                <a16:creationId xmlns:a16="http://schemas.microsoft.com/office/drawing/2014/main" id="{B7746905-D4F5-AF78-E4A2-0C5155281B11}"/>
              </a:ext>
            </a:extLst>
          </p:cNvPr>
          <p:cNvSpPr/>
          <p:nvPr/>
        </p:nvSpPr>
        <p:spPr>
          <a:xfrm>
            <a:off x="1048558" y="4135072"/>
            <a:ext cx="1470221" cy="5023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solidFill>
                  <a:schemeClr val="tx1"/>
                </a:solidFill>
                <a:latin typeface="Meiryo UI" panose="020B0604030504040204" pitchFamily="50" charset="-128"/>
                <a:ea typeface="Meiryo UI" panose="020B0604030504040204" pitchFamily="50" charset="-128"/>
              </a:rPr>
              <a:t>組織幹細胞</a:t>
            </a:r>
          </a:p>
        </p:txBody>
      </p:sp>
      <p:sp>
        <p:nvSpPr>
          <p:cNvPr id="12" name="正方形/長方形 11">
            <a:extLst>
              <a:ext uri="{FF2B5EF4-FFF2-40B4-BE49-F238E27FC236}">
                <a16:creationId xmlns:a16="http://schemas.microsoft.com/office/drawing/2014/main" id="{0D6B73A6-A59B-D956-0425-223368E8A0E8}"/>
              </a:ext>
            </a:extLst>
          </p:cNvPr>
          <p:cNvSpPr/>
          <p:nvPr/>
        </p:nvSpPr>
        <p:spPr>
          <a:xfrm>
            <a:off x="1048560" y="4711322"/>
            <a:ext cx="1470221" cy="5023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eiryo UI" panose="020B0604030504040204" pitchFamily="50" charset="-128"/>
                <a:ea typeface="Meiryo UI" panose="020B0604030504040204" pitchFamily="50" charset="-128"/>
              </a:rPr>
              <a:t>CAR-T</a:t>
            </a:r>
            <a:r>
              <a:rPr kumimoji="1" lang="ja-JP" altLang="en-US" sz="1600">
                <a:solidFill>
                  <a:schemeClr val="tx1"/>
                </a:solidFill>
                <a:latin typeface="Meiryo UI" panose="020B0604030504040204" pitchFamily="50" charset="-128"/>
                <a:ea typeface="Meiryo UI" panose="020B0604030504040204" pitchFamily="50" charset="-128"/>
              </a:rPr>
              <a:t>細胞</a:t>
            </a:r>
          </a:p>
        </p:txBody>
      </p:sp>
      <p:sp>
        <p:nvSpPr>
          <p:cNvPr id="13" name="正方形/長方形 12">
            <a:extLst>
              <a:ext uri="{FF2B5EF4-FFF2-40B4-BE49-F238E27FC236}">
                <a16:creationId xmlns:a16="http://schemas.microsoft.com/office/drawing/2014/main" id="{D8373566-40D2-C437-00A7-7BA3B41D8904}"/>
              </a:ext>
            </a:extLst>
          </p:cNvPr>
          <p:cNvSpPr/>
          <p:nvPr/>
        </p:nvSpPr>
        <p:spPr>
          <a:xfrm>
            <a:off x="628650" y="2982570"/>
            <a:ext cx="1890131" cy="502354"/>
          </a:xfrm>
          <a:prstGeom prst="rect">
            <a:avLst/>
          </a:prstGeom>
          <a:solidFill>
            <a:schemeClr val="tx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総計</a:t>
            </a:r>
          </a:p>
        </p:txBody>
      </p:sp>
      <p:sp>
        <p:nvSpPr>
          <p:cNvPr id="14" name="正方形/長方形 13">
            <a:extLst>
              <a:ext uri="{FF2B5EF4-FFF2-40B4-BE49-F238E27FC236}">
                <a16:creationId xmlns:a16="http://schemas.microsoft.com/office/drawing/2014/main" id="{5A08B329-C5D4-996D-8B40-00644CDD666B}"/>
              </a:ext>
            </a:extLst>
          </p:cNvPr>
          <p:cNvSpPr/>
          <p:nvPr/>
        </p:nvSpPr>
        <p:spPr>
          <a:xfrm>
            <a:off x="628650" y="3558818"/>
            <a:ext cx="352857" cy="2807359"/>
          </a:xfrm>
          <a:prstGeom prst="rect">
            <a:avLst/>
          </a:prstGeom>
          <a:solidFill>
            <a:schemeClr val="tx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主要モダリティ・細胞種</a:t>
            </a:r>
          </a:p>
        </p:txBody>
      </p:sp>
      <p:sp>
        <p:nvSpPr>
          <p:cNvPr id="15" name="正方形/長方形 14">
            <a:extLst>
              <a:ext uri="{FF2B5EF4-FFF2-40B4-BE49-F238E27FC236}">
                <a16:creationId xmlns:a16="http://schemas.microsoft.com/office/drawing/2014/main" id="{90C8F47E-C835-DF89-91A1-9A54A35B791D}"/>
              </a:ext>
            </a:extLst>
          </p:cNvPr>
          <p:cNvSpPr/>
          <p:nvPr/>
        </p:nvSpPr>
        <p:spPr>
          <a:xfrm>
            <a:off x="1048558" y="5287573"/>
            <a:ext cx="1470221" cy="5023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eiryo UI" panose="020B0604030504040204" pitchFamily="50" charset="-128"/>
                <a:ea typeface="Meiryo UI" panose="020B0604030504040204" pitchFamily="50" charset="-128"/>
              </a:rPr>
              <a:t>in vivo</a:t>
            </a:r>
            <a:br>
              <a:rPr kumimoji="1" lang="en-US" altLang="ja-JP" sz="1600">
                <a:solidFill>
                  <a:schemeClr val="tx1"/>
                </a:solidFill>
                <a:latin typeface="Meiryo UI" panose="020B0604030504040204" pitchFamily="50" charset="-128"/>
                <a:ea typeface="Meiryo UI" panose="020B0604030504040204" pitchFamily="50" charset="-128"/>
              </a:rPr>
            </a:br>
            <a:r>
              <a:rPr kumimoji="1" lang="ja-JP" altLang="en-US" sz="1600">
                <a:solidFill>
                  <a:schemeClr val="tx1"/>
                </a:solidFill>
                <a:latin typeface="Meiryo UI" panose="020B0604030504040204" pitchFamily="50" charset="-128"/>
                <a:ea typeface="Meiryo UI" panose="020B0604030504040204" pitchFamily="50" charset="-128"/>
              </a:rPr>
              <a:t>遺伝子治療</a:t>
            </a:r>
          </a:p>
        </p:txBody>
      </p:sp>
      <p:sp>
        <p:nvSpPr>
          <p:cNvPr id="16" name="正方形/長方形 15">
            <a:extLst>
              <a:ext uri="{FF2B5EF4-FFF2-40B4-BE49-F238E27FC236}">
                <a16:creationId xmlns:a16="http://schemas.microsoft.com/office/drawing/2014/main" id="{320DC905-4352-5A2A-FDBC-DF0A4190CBD3}"/>
              </a:ext>
            </a:extLst>
          </p:cNvPr>
          <p:cNvSpPr/>
          <p:nvPr/>
        </p:nvSpPr>
        <p:spPr>
          <a:xfrm>
            <a:off x="1048560" y="5863826"/>
            <a:ext cx="1470221" cy="5023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solidFill>
                  <a:schemeClr val="tx1"/>
                </a:solidFill>
                <a:latin typeface="Meiryo UI" panose="020B0604030504040204" pitchFamily="50" charset="-128"/>
                <a:ea typeface="Meiryo UI" panose="020B0604030504040204" pitchFamily="50" charset="-128"/>
              </a:rPr>
              <a:t>その他（</a:t>
            </a:r>
            <a:r>
              <a:rPr kumimoji="1" lang="en-US" altLang="ja-JP" sz="1600">
                <a:solidFill>
                  <a:schemeClr val="tx1"/>
                </a:solidFill>
                <a:latin typeface="Meiryo UI" panose="020B0604030504040204" pitchFamily="50" charset="-128"/>
                <a:ea typeface="Meiryo UI" panose="020B0604030504040204" pitchFamily="50" charset="-128"/>
              </a:rPr>
              <a:t>XXX</a:t>
            </a:r>
            <a:r>
              <a:rPr kumimoji="1" lang="ja-JP" altLang="en-US" sz="1600">
                <a:solidFill>
                  <a:schemeClr val="tx1"/>
                </a:solidFill>
                <a:latin typeface="Meiryo UI" panose="020B0604030504040204" pitchFamily="50" charset="-128"/>
                <a:ea typeface="Meiryo UI" panose="020B0604030504040204" pitchFamily="50" charset="-128"/>
              </a:rPr>
              <a:t>）</a:t>
            </a:r>
          </a:p>
        </p:txBody>
      </p:sp>
      <p:sp>
        <p:nvSpPr>
          <p:cNvPr id="18" name="正方形/長方形 17">
            <a:extLst>
              <a:ext uri="{FF2B5EF4-FFF2-40B4-BE49-F238E27FC236}">
                <a16:creationId xmlns:a16="http://schemas.microsoft.com/office/drawing/2014/main" id="{CB0774B2-377E-8DCE-7318-25F62C0B452E}"/>
              </a:ext>
            </a:extLst>
          </p:cNvPr>
          <p:cNvSpPr/>
          <p:nvPr/>
        </p:nvSpPr>
        <p:spPr>
          <a:xfrm>
            <a:off x="2601798" y="3558818"/>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r>
              <a:rPr kumimoji="1" lang="en-US" altLang="ja-JP" sz="1200">
                <a:solidFill>
                  <a:schemeClr val="tx1">
                    <a:lumMod val="50000"/>
                    <a:lumOff val="50000"/>
                  </a:schemeClr>
                </a:solidFill>
                <a:latin typeface="Meiryo UI" panose="020B0604030504040204" pitchFamily="50" charset="-128"/>
                <a:ea typeface="Meiryo UI" panose="020B0604030504040204" pitchFamily="50" charset="-128"/>
              </a:rPr>
              <a:t>×</a:t>
            </a: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r>
              <a:rPr kumimoji="1" lang="en-US" altLang="ja-JP" sz="1200">
                <a:solidFill>
                  <a:schemeClr val="tx1">
                    <a:lumMod val="50000"/>
                    <a:lumOff val="50000"/>
                  </a:schemeClr>
                </a:solidFill>
                <a:latin typeface="Meiryo UI" panose="020B0604030504040204" pitchFamily="50" charset="-128"/>
                <a:ea typeface="Meiryo UI" panose="020B0604030504040204" pitchFamily="50" charset="-128"/>
              </a:rPr>
              <a:t>×</a:t>
            </a: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p>
        </p:txBody>
      </p:sp>
      <p:sp>
        <p:nvSpPr>
          <p:cNvPr id="22" name="正方形/長方形 21">
            <a:extLst>
              <a:ext uri="{FF2B5EF4-FFF2-40B4-BE49-F238E27FC236}">
                <a16:creationId xmlns:a16="http://schemas.microsoft.com/office/drawing/2014/main" id="{9B147D07-8831-AB17-B689-4A8316B0D11A}"/>
              </a:ext>
            </a:extLst>
          </p:cNvPr>
          <p:cNvSpPr/>
          <p:nvPr/>
        </p:nvSpPr>
        <p:spPr>
          <a:xfrm>
            <a:off x="2601798" y="2982570"/>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r>
              <a:rPr kumimoji="1" lang="en-US" altLang="ja-JP" sz="1200">
                <a:solidFill>
                  <a:schemeClr val="tx1">
                    <a:lumMod val="50000"/>
                    <a:lumOff val="50000"/>
                  </a:schemeClr>
                </a:solidFill>
                <a:latin typeface="Meiryo UI" panose="020B0604030504040204" pitchFamily="50" charset="-128"/>
                <a:ea typeface="Meiryo UI" panose="020B0604030504040204" pitchFamily="50" charset="-128"/>
              </a:rPr>
              <a:t>×</a:t>
            </a: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r>
              <a:rPr kumimoji="1" lang="en-US" altLang="ja-JP" sz="1200">
                <a:solidFill>
                  <a:schemeClr val="tx1">
                    <a:lumMod val="50000"/>
                    <a:lumOff val="50000"/>
                  </a:schemeClr>
                </a:solidFill>
                <a:latin typeface="Meiryo UI" panose="020B0604030504040204" pitchFamily="50" charset="-128"/>
                <a:ea typeface="Meiryo UI" panose="020B0604030504040204" pitchFamily="50" charset="-128"/>
              </a:rPr>
              <a:t>×</a:t>
            </a:r>
            <a:r>
              <a:rPr kumimoji="1" lang="ja-JP" altLang="en-US" sz="1200">
                <a:solidFill>
                  <a:schemeClr val="tx1">
                    <a:lumMod val="50000"/>
                    <a:lumOff val="50000"/>
                  </a:schemeClr>
                </a:solidFill>
                <a:latin typeface="Meiryo UI" panose="020B0604030504040204" pitchFamily="50" charset="-128"/>
                <a:ea typeface="Meiryo UI" panose="020B0604030504040204" pitchFamily="50" charset="-128"/>
              </a:rPr>
              <a:t>●</a:t>
            </a:r>
          </a:p>
        </p:txBody>
      </p:sp>
      <p:sp>
        <p:nvSpPr>
          <p:cNvPr id="24" name="正方形/長方形 23">
            <a:extLst>
              <a:ext uri="{FF2B5EF4-FFF2-40B4-BE49-F238E27FC236}">
                <a16:creationId xmlns:a16="http://schemas.microsoft.com/office/drawing/2014/main" id="{03F3CE5C-6D48-51A4-55D7-A07DA5006890}"/>
              </a:ext>
            </a:extLst>
          </p:cNvPr>
          <p:cNvSpPr/>
          <p:nvPr/>
        </p:nvSpPr>
        <p:spPr>
          <a:xfrm>
            <a:off x="2601798" y="4135067"/>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37434B84-B98D-CC40-6ACB-80164F5FAFA7}"/>
              </a:ext>
            </a:extLst>
          </p:cNvPr>
          <p:cNvSpPr/>
          <p:nvPr/>
        </p:nvSpPr>
        <p:spPr>
          <a:xfrm>
            <a:off x="2601798" y="4711315"/>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0B41FDE-BC2B-4323-9CA4-B2027DE135C9}"/>
              </a:ext>
            </a:extLst>
          </p:cNvPr>
          <p:cNvSpPr/>
          <p:nvPr/>
        </p:nvSpPr>
        <p:spPr>
          <a:xfrm>
            <a:off x="2601798" y="5287573"/>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9E1A5B0-24F1-69BD-F595-6CD6C852B407}"/>
              </a:ext>
            </a:extLst>
          </p:cNvPr>
          <p:cNvSpPr/>
          <p:nvPr/>
        </p:nvSpPr>
        <p:spPr>
          <a:xfrm>
            <a:off x="2601798" y="5863826"/>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2293F1A0-4D66-F977-1C53-CF701F2859A2}"/>
              </a:ext>
            </a:extLst>
          </p:cNvPr>
          <p:cNvSpPr/>
          <p:nvPr/>
        </p:nvSpPr>
        <p:spPr>
          <a:xfrm>
            <a:off x="4817175" y="3558818"/>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8A14C2F-812D-D209-5007-3C1ADCA7D80F}"/>
              </a:ext>
            </a:extLst>
          </p:cNvPr>
          <p:cNvSpPr/>
          <p:nvPr/>
        </p:nvSpPr>
        <p:spPr>
          <a:xfrm>
            <a:off x="4817175" y="2982570"/>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06AB440A-5B59-B389-70C9-267D9B93D252}"/>
              </a:ext>
            </a:extLst>
          </p:cNvPr>
          <p:cNvSpPr/>
          <p:nvPr/>
        </p:nvSpPr>
        <p:spPr>
          <a:xfrm>
            <a:off x="4817175" y="4135067"/>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F008C2A0-F61D-1E96-691F-E006715F455F}"/>
              </a:ext>
            </a:extLst>
          </p:cNvPr>
          <p:cNvSpPr/>
          <p:nvPr/>
        </p:nvSpPr>
        <p:spPr>
          <a:xfrm>
            <a:off x="4817175" y="4711315"/>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670C7C1-9D89-0B45-38D3-F12E7462A4A1}"/>
              </a:ext>
            </a:extLst>
          </p:cNvPr>
          <p:cNvSpPr/>
          <p:nvPr/>
        </p:nvSpPr>
        <p:spPr>
          <a:xfrm>
            <a:off x="4817175" y="5287573"/>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9CDD864E-B39C-6764-7B3C-3B8E8B750353}"/>
              </a:ext>
            </a:extLst>
          </p:cNvPr>
          <p:cNvSpPr/>
          <p:nvPr/>
        </p:nvSpPr>
        <p:spPr>
          <a:xfrm>
            <a:off x="4817175" y="5863826"/>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49643335-F431-F262-6E2B-3C78CF6EE0FA}"/>
              </a:ext>
            </a:extLst>
          </p:cNvPr>
          <p:cNvSpPr/>
          <p:nvPr/>
        </p:nvSpPr>
        <p:spPr>
          <a:xfrm>
            <a:off x="7032550" y="3558818"/>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0318D050-74C4-537B-F4FD-9E322D50BB21}"/>
              </a:ext>
            </a:extLst>
          </p:cNvPr>
          <p:cNvSpPr/>
          <p:nvPr/>
        </p:nvSpPr>
        <p:spPr>
          <a:xfrm>
            <a:off x="7032550" y="2982570"/>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D6CFB3D5-7485-6A43-420B-0A801BFED4CB}"/>
              </a:ext>
            </a:extLst>
          </p:cNvPr>
          <p:cNvSpPr/>
          <p:nvPr/>
        </p:nvSpPr>
        <p:spPr>
          <a:xfrm>
            <a:off x="7032550" y="4135067"/>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CEE68E7-FE36-2607-DA84-A90D809EBC69}"/>
              </a:ext>
            </a:extLst>
          </p:cNvPr>
          <p:cNvSpPr/>
          <p:nvPr/>
        </p:nvSpPr>
        <p:spPr>
          <a:xfrm>
            <a:off x="7032550" y="4711315"/>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9C76708B-C364-B95C-74EF-DE78EC29CB9D}"/>
              </a:ext>
            </a:extLst>
          </p:cNvPr>
          <p:cNvSpPr/>
          <p:nvPr/>
        </p:nvSpPr>
        <p:spPr>
          <a:xfrm>
            <a:off x="7032550" y="5287573"/>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80FB0099-B924-62CB-9B69-9FB6E8187397}"/>
              </a:ext>
            </a:extLst>
          </p:cNvPr>
          <p:cNvSpPr/>
          <p:nvPr/>
        </p:nvSpPr>
        <p:spPr>
          <a:xfrm>
            <a:off x="7032550" y="5863826"/>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A7945944-1C32-4E01-5890-B36549B4A8C7}"/>
              </a:ext>
            </a:extLst>
          </p:cNvPr>
          <p:cNvSpPr/>
          <p:nvPr/>
        </p:nvSpPr>
        <p:spPr>
          <a:xfrm>
            <a:off x="9633474" y="3558818"/>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025BB2E0-2332-6B42-30E1-687F9944E4BA}"/>
              </a:ext>
            </a:extLst>
          </p:cNvPr>
          <p:cNvSpPr/>
          <p:nvPr/>
        </p:nvSpPr>
        <p:spPr>
          <a:xfrm>
            <a:off x="9633474" y="2982570"/>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41E75ED5-6A66-5438-78BD-1D17AD3FD0E8}"/>
              </a:ext>
            </a:extLst>
          </p:cNvPr>
          <p:cNvSpPr/>
          <p:nvPr/>
        </p:nvSpPr>
        <p:spPr>
          <a:xfrm>
            <a:off x="9633474" y="4135067"/>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B905F3AF-B424-6A91-FF7A-2E82CDC21950}"/>
              </a:ext>
            </a:extLst>
          </p:cNvPr>
          <p:cNvSpPr/>
          <p:nvPr/>
        </p:nvSpPr>
        <p:spPr>
          <a:xfrm>
            <a:off x="9633474" y="4711315"/>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663462-DD9C-6F82-E278-C6144A4EEDB6}"/>
              </a:ext>
            </a:extLst>
          </p:cNvPr>
          <p:cNvSpPr/>
          <p:nvPr/>
        </p:nvSpPr>
        <p:spPr>
          <a:xfrm>
            <a:off x="9633474" y="5287573"/>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8767635E-1D46-8AF2-73D0-D4EB333BBF01}"/>
              </a:ext>
            </a:extLst>
          </p:cNvPr>
          <p:cNvSpPr/>
          <p:nvPr/>
        </p:nvSpPr>
        <p:spPr>
          <a:xfrm>
            <a:off x="9633474" y="5863826"/>
            <a:ext cx="2098407" cy="50235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7" name="TextBox 51">
            <a:extLst>
              <a:ext uri="{FF2B5EF4-FFF2-40B4-BE49-F238E27FC236}">
                <a16:creationId xmlns:a16="http://schemas.microsoft.com/office/drawing/2014/main" id="{CAC37272-888E-5945-F3C2-F56F210FAE59}"/>
              </a:ext>
            </a:extLst>
          </p:cNvPr>
          <p:cNvSpPr txBox="1"/>
          <p:nvPr/>
        </p:nvSpPr>
        <p:spPr>
          <a:xfrm>
            <a:off x="3129814" y="4256259"/>
            <a:ext cx="6942904" cy="141246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売上高を算出した際の根拠式を、具体的な数値を用いて記載してください。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モダリティ・細胞種ごとに根拠式のロジックが異なる場合は、シートを複製し、モダリティ・細胞種ごとに根拠式のロジックを記載ください。必要に応じてシートを複製してください。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sp>
        <p:nvSpPr>
          <p:cNvPr id="69" name="正方形/長方形 68">
            <a:extLst>
              <a:ext uri="{FF2B5EF4-FFF2-40B4-BE49-F238E27FC236}">
                <a16:creationId xmlns:a16="http://schemas.microsoft.com/office/drawing/2014/main" id="{E3C1F3FF-2F97-C300-CC70-260B4C3FC841}"/>
              </a:ext>
            </a:extLst>
          </p:cNvPr>
          <p:cNvSpPr/>
          <p:nvPr/>
        </p:nvSpPr>
        <p:spPr>
          <a:xfrm>
            <a:off x="628650" y="1474264"/>
            <a:ext cx="11103231" cy="667197"/>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根拠式のロジック：</a:t>
            </a:r>
          </a:p>
        </p:txBody>
      </p:sp>
      <p:sp>
        <p:nvSpPr>
          <p:cNvPr id="70" name="TextBox 51">
            <a:extLst>
              <a:ext uri="{FF2B5EF4-FFF2-40B4-BE49-F238E27FC236}">
                <a16:creationId xmlns:a16="http://schemas.microsoft.com/office/drawing/2014/main" id="{994D49BD-B547-024E-0577-E2570464BC09}"/>
              </a:ext>
            </a:extLst>
          </p:cNvPr>
          <p:cNvSpPr txBox="1"/>
          <p:nvPr/>
        </p:nvSpPr>
        <p:spPr>
          <a:xfrm>
            <a:off x="3129814" y="1557893"/>
            <a:ext cx="6942904" cy="502355"/>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sym typeface="Wingdings" panose="05000000000000000000" pitchFamily="2" charset="2"/>
              </a:rPr>
              <a:t>売上高を算出するにあたっての根拠式のロジックを記載ください。</a:t>
            </a:r>
            <a:br>
              <a:rPr lang="en-US" altLang="ja-JP" sz="1400">
                <a:solidFill>
                  <a:srgbClr val="2E3558"/>
                </a:solidFill>
                <a:latin typeface="Meiryo UI" panose="020B0604030504040204" pitchFamily="50" charset="-128"/>
                <a:ea typeface="Meiryo UI" panose="020B0604030504040204" pitchFamily="50" charset="-128"/>
                <a:sym typeface="Wingdings" panose="05000000000000000000" pitchFamily="2" charset="2"/>
              </a:rPr>
            </a:br>
            <a:r>
              <a:rPr lang="ja-JP" altLang="en-US" sz="1400">
                <a:solidFill>
                  <a:srgbClr val="2E3558"/>
                </a:solidFill>
                <a:latin typeface="Meiryo UI" panose="020B0604030504040204" pitchFamily="50" charset="-128"/>
                <a:ea typeface="Meiryo UI" panose="020B0604030504040204" pitchFamily="50" charset="-128"/>
                <a:sym typeface="Wingdings" panose="05000000000000000000" pitchFamily="2" charset="2"/>
              </a:rPr>
              <a:t>例）パイプライン数</a:t>
            </a:r>
            <a:r>
              <a:rPr lang="en-US" altLang="ja-JP" sz="1400">
                <a:solidFill>
                  <a:srgbClr val="2E3558"/>
                </a:solidFill>
                <a:latin typeface="Meiryo UI" panose="020B0604030504040204" pitchFamily="50" charset="-128"/>
                <a:ea typeface="Meiryo UI" panose="020B0604030504040204" pitchFamily="50" charset="-128"/>
                <a:sym typeface="Wingdings" panose="05000000000000000000" pitchFamily="2" charset="2"/>
              </a:rPr>
              <a:t>×</a:t>
            </a:r>
            <a:r>
              <a:rPr lang="ja-JP" altLang="en-US" sz="1400">
                <a:solidFill>
                  <a:srgbClr val="2E3558"/>
                </a:solidFill>
                <a:latin typeface="Meiryo UI" panose="020B0604030504040204" pitchFamily="50" charset="-128"/>
                <a:ea typeface="Meiryo UI" panose="020B0604030504040204" pitchFamily="50" charset="-128"/>
                <a:sym typeface="Wingdings" panose="05000000000000000000" pitchFamily="2" charset="2"/>
              </a:rPr>
              <a:t>パイプラインあたり製造量</a:t>
            </a:r>
            <a:r>
              <a:rPr lang="en-US" altLang="ja-JP" sz="1400">
                <a:solidFill>
                  <a:srgbClr val="2E3558"/>
                </a:solidFill>
                <a:latin typeface="Meiryo UI" panose="020B0604030504040204" pitchFamily="50" charset="-128"/>
                <a:ea typeface="Meiryo UI" panose="020B0604030504040204" pitchFamily="50" charset="-128"/>
                <a:sym typeface="Wingdings" panose="05000000000000000000" pitchFamily="2" charset="2"/>
              </a:rPr>
              <a:t>×</a:t>
            </a:r>
            <a:r>
              <a:rPr lang="ja-JP" altLang="en-US" sz="1400">
                <a:solidFill>
                  <a:srgbClr val="2E3558"/>
                </a:solidFill>
                <a:latin typeface="Meiryo UI" panose="020B0604030504040204" pitchFamily="50" charset="-128"/>
                <a:ea typeface="Meiryo UI" panose="020B0604030504040204" pitchFamily="50" charset="-128"/>
                <a:sym typeface="Wingdings" panose="05000000000000000000" pitchFamily="2" charset="2"/>
              </a:rPr>
              <a:t>製造量あたり受託価格</a:t>
            </a:r>
            <a:endParaRPr lang="en-US" altLang="ja-JP" sz="140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spTree>
    <p:extLst>
      <p:ext uri="{BB962C8B-B14F-4D97-AF65-F5344CB8AC3E}">
        <p14:creationId xmlns:p14="http://schemas.microsoft.com/office/powerpoint/2010/main" val="259047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0592F-0183-FE53-BE35-C54F50E53E63}"/>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4149642-A824-005B-16A7-1848D17640BC}"/>
              </a:ext>
            </a:extLst>
          </p:cNvPr>
          <p:cNvGraphicFramePr>
            <a:graphicFrameLocks noChangeAspect="1"/>
          </p:cNvGraphicFramePr>
          <p:nvPr>
            <p:custDataLst>
              <p:tags r:id="rId1"/>
            </p:custDataLst>
            <p:extLst>
              <p:ext uri="{D42A27DB-BD31-4B8C-83A1-F6EECF244321}">
                <p14:modId xmlns:p14="http://schemas.microsoft.com/office/powerpoint/2010/main" val="32155225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F4149642-A824-005B-16A7-1848D17640B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39911ED8-4F15-0660-0A3D-2CA6E4445829}"/>
              </a:ext>
            </a:extLst>
          </p:cNvPr>
          <p:cNvSpPr>
            <a:spLocks noGrp="1"/>
          </p:cNvSpPr>
          <p:nvPr>
            <p:ph type="title"/>
          </p:nvPr>
        </p:nvSpPr>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事業の継続性｜ビジネスモデル｜</a:t>
            </a:r>
            <a:r>
              <a:rPr lang="en-US" altLang="ja-JP">
                <a:latin typeface="Meiryo UI"/>
                <a:ea typeface="Meiryo UI"/>
              </a:rPr>
              <a:t>2033</a:t>
            </a:r>
            <a:r>
              <a:rPr lang="ja-JP" altLang="en-US">
                <a:latin typeface="Meiryo UI"/>
                <a:ea typeface="Meiryo UI"/>
              </a:rPr>
              <a:t>年までの</a:t>
            </a:r>
            <a:r>
              <a:rPr lang="ja-JP" altLang="en-US"/>
              <a:t>事業拡大方針</a:t>
            </a:r>
          </a:p>
        </p:txBody>
      </p:sp>
      <p:sp>
        <p:nvSpPr>
          <p:cNvPr id="6" name="コンテンツ プレースホルダー 5">
            <a:extLst>
              <a:ext uri="{FF2B5EF4-FFF2-40B4-BE49-F238E27FC236}">
                <a16:creationId xmlns:a16="http://schemas.microsoft.com/office/drawing/2014/main" id="{6861EAA8-9BDC-7C10-07FB-555D09F4024D}"/>
              </a:ext>
            </a:extLst>
          </p:cNvPr>
          <p:cNvSpPr>
            <a:spLocks noGrp="1"/>
          </p:cNvSpPr>
          <p:nvPr>
            <p:ph sz="quarter" idx="10"/>
          </p:nvPr>
        </p:nvSpPr>
        <p:spPr/>
        <p:txBody>
          <a:bodyPr vert="horz" lIns="0" tIns="0" rIns="0" bIns="0" rtlCol="0">
            <a:noAutofit/>
          </a:bodyPr>
          <a:lstStyle/>
          <a:p>
            <a:r>
              <a:rPr lang="ja-JP" altLang="en-US">
                <a:solidFill>
                  <a:srgbClr val="3F4350"/>
                </a:solidFill>
              </a:rPr>
              <a:t>目標の達成に向けて、</a:t>
            </a:r>
            <a:r>
              <a:rPr lang="en-US" altLang="ja-JP">
                <a:solidFill>
                  <a:srgbClr val="3F4350"/>
                </a:solidFill>
              </a:rPr>
              <a:t>XXX</a:t>
            </a:r>
            <a:r>
              <a:rPr lang="ja-JP" altLang="en-US">
                <a:solidFill>
                  <a:srgbClr val="3F4350"/>
                </a:solidFill>
              </a:rPr>
              <a:t>の増大と</a:t>
            </a:r>
            <a:r>
              <a:rPr lang="en-US" altLang="ja-JP">
                <a:solidFill>
                  <a:srgbClr val="3F4350"/>
                </a:solidFill>
              </a:rPr>
              <a:t>XXX</a:t>
            </a:r>
            <a:r>
              <a:rPr lang="ja-JP" altLang="en-US">
                <a:solidFill>
                  <a:srgbClr val="3F4350"/>
                </a:solidFill>
              </a:rPr>
              <a:t>の削減のほか、</a:t>
            </a:r>
            <a:r>
              <a:rPr lang="en-US" altLang="ja-JP">
                <a:solidFill>
                  <a:srgbClr val="3F4350"/>
                </a:solidFill>
              </a:rPr>
              <a:t>XXX</a:t>
            </a:r>
            <a:r>
              <a:rPr lang="ja-JP" altLang="en-US">
                <a:solidFill>
                  <a:srgbClr val="3F4350"/>
                </a:solidFill>
              </a:rPr>
              <a:t>等の工夫をを行う</a:t>
            </a:r>
          </a:p>
        </p:txBody>
      </p:sp>
      <p:sp>
        <p:nvSpPr>
          <p:cNvPr id="7" name="正方形/長方形 6">
            <a:extLst>
              <a:ext uri="{FF2B5EF4-FFF2-40B4-BE49-F238E27FC236}">
                <a16:creationId xmlns:a16="http://schemas.microsoft.com/office/drawing/2014/main" id="{BCCD39A2-3EAC-788A-D837-7FC1E521FC49}"/>
              </a:ext>
            </a:extLst>
          </p:cNvPr>
          <p:cNvSpPr/>
          <p:nvPr/>
        </p:nvSpPr>
        <p:spPr>
          <a:xfrm>
            <a:off x="1049698" y="1974254"/>
            <a:ext cx="1170000" cy="1054415"/>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新規受注の獲得</a:t>
            </a:r>
          </a:p>
        </p:txBody>
      </p:sp>
      <p:sp>
        <p:nvSpPr>
          <p:cNvPr id="8" name="正方形/長方形 7">
            <a:extLst>
              <a:ext uri="{FF2B5EF4-FFF2-40B4-BE49-F238E27FC236}">
                <a16:creationId xmlns:a16="http://schemas.microsoft.com/office/drawing/2014/main" id="{78825BD1-3B28-7141-382F-16CD1A0AE46C}"/>
              </a:ext>
            </a:extLst>
          </p:cNvPr>
          <p:cNvSpPr/>
          <p:nvPr/>
        </p:nvSpPr>
        <p:spPr>
          <a:xfrm>
            <a:off x="1049698" y="3082306"/>
            <a:ext cx="1170000" cy="1054415"/>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既存受注の拡大</a:t>
            </a:r>
          </a:p>
        </p:txBody>
      </p:sp>
      <p:grpSp>
        <p:nvGrpSpPr>
          <p:cNvPr id="9" name="グループ化 8">
            <a:extLst>
              <a:ext uri="{FF2B5EF4-FFF2-40B4-BE49-F238E27FC236}">
                <a16:creationId xmlns:a16="http://schemas.microsoft.com/office/drawing/2014/main" id="{3154DB46-C3AC-E169-0C67-C243B0987880}"/>
              </a:ext>
            </a:extLst>
          </p:cNvPr>
          <p:cNvGrpSpPr/>
          <p:nvPr/>
        </p:nvGrpSpPr>
        <p:grpSpPr>
          <a:xfrm>
            <a:off x="628650" y="1569598"/>
            <a:ext cx="1591048" cy="234000"/>
            <a:chOff x="156000" y="1879963"/>
            <a:chExt cx="5760000" cy="288000"/>
          </a:xfrm>
        </p:grpSpPr>
        <p:sp>
          <p:nvSpPr>
            <p:cNvPr id="10" name="正方形/長方形 9">
              <a:extLst>
                <a:ext uri="{FF2B5EF4-FFF2-40B4-BE49-F238E27FC236}">
                  <a16:creationId xmlns:a16="http://schemas.microsoft.com/office/drawing/2014/main" id="{F0569C74-F82C-915E-001A-58E26E97C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アプローチ</a:t>
              </a:r>
            </a:p>
          </p:txBody>
        </p:sp>
        <p:cxnSp>
          <p:nvCxnSpPr>
            <p:cNvPr id="11" name="直線コネクタ 10">
              <a:extLst>
                <a:ext uri="{FF2B5EF4-FFF2-40B4-BE49-F238E27FC236}">
                  <a16:creationId xmlns:a16="http://schemas.microsoft.com/office/drawing/2014/main" id="{DC034703-F21E-3F2F-5538-C074C6B4A23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 name="正方形/長方形 12">
            <a:extLst>
              <a:ext uri="{FF2B5EF4-FFF2-40B4-BE49-F238E27FC236}">
                <a16:creationId xmlns:a16="http://schemas.microsoft.com/office/drawing/2014/main" id="{3745BEC6-5F30-2DEE-61C6-A8669B813055}"/>
              </a:ext>
            </a:extLst>
          </p:cNvPr>
          <p:cNvSpPr/>
          <p:nvPr/>
        </p:nvSpPr>
        <p:spPr>
          <a:xfrm>
            <a:off x="628650" y="1974254"/>
            <a:ext cx="341804" cy="2162468"/>
          </a:xfrm>
          <a:prstGeom prst="rect">
            <a:avLst/>
          </a:prstGeom>
          <a:solidFill>
            <a:schemeClr val="tx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収入の増大</a:t>
            </a:r>
          </a:p>
        </p:txBody>
      </p:sp>
      <p:sp>
        <p:nvSpPr>
          <p:cNvPr id="17" name="正方形/長方形 16">
            <a:extLst>
              <a:ext uri="{FF2B5EF4-FFF2-40B4-BE49-F238E27FC236}">
                <a16:creationId xmlns:a16="http://schemas.microsoft.com/office/drawing/2014/main" id="{BA7E885B-42F9-BACF-1254-7CC636F2F009}"/>
              </a:ext>
            </a:extLst>
          </p:cNvPr>
          <p:cNvSpPr/>
          <p:nvPr/>
        </p:nvSpPr>
        <p:spPr>
          <a:xfrm>
            <a:off x="1049698" y="5299655"/>
            <a:ext cx="1170000" cy="497251"/>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変動費の</a:t>
            </a:r>
            <a:endParaRPr lang="en-US" altLang="ja-JP" sz="1600">
              <a:solidFill>
                <a:schemeClr val="tx1"/>
              </a:solidFill>
              <a:latin typeface="Meiryo UI" panose="020B0604030504040204" pitchFamily="50" charset="-128"/>
              <a:ea typeface="Meiryo UI" panose="020B0604030504040204" pitchFamily="50" charset="-128"/>
            </a:endParaRPr>
          </a:p>
          <a:p>
            <a:pPr algn="ctr"/>
            <a:r>
              <a:rPr lang="ja-JP" altLang="en-US" sz="1600">
                <a:solidFill>
                  <a:schemeClr val="tx1"/>
                </a:solidFill>
                <a:latin typeface="Meiryo UI" panose="020B0604030504040204" pitchFamily="50" charset="-128"/>
                <a:ea typeface="Meiryo UI" panose="020B0604030504040204" pitchFamily="50" charset="-128"/>
              </a:rPr>
              <a:t>削減</a:t>
            </a:r>
          </a:p>
        </p:txBody>
      </p:sp>
      <p:sp>
        <p:nvSpPr>
          <p:cNvPr id="18" name="正方形/長方形 17">
            <a:extLst>
              <a:ext uri="{FF2B5EF4-FFF2-40B4-BE49-F238E27FC236}">
                <a16:creationId xmlns:a16="http://schemas.microsoft.com/office/drawing/2014/main" id="{7DEFD731-5F5E-9B56-0E6A-E2462B53A76C}"/>
              </a:ext>
            </a:extLst>
          </p:cNvPr>
          <p:cNvSpPr/>
          <p:nvPr/>
        </p:nvSpPr>
        <p:spPr>
          <a:xfrm>
            <a:off x="1049698" y="4190358"/>
            <a:ext cx="1170000" cy="1055660"/>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固定費の</a:t>
            </a:r>
            <a:endParaRPr lang="en-US" altLang="ja-JP" sz="1600">
              <a:solidFill>
                <a:schemeClr val="tx1"/>
              </a:solidFill>
              <a:latin typeface="Meiryo UI" panose="020B0604030504040204" pitchFamily="50" charset="-128"/>
              <a:ea typeface="Meiryo UI" panose="020B0604030504040204" pitchFamily="50" charset="-128"/>
            </a:endParaRPr>
          </a:p>
          <a:p>
            <a:pPr algn="ctr"/>
            <a:r>
              <a:rPr lang="ja-JP" altLang="en-US" sz="1600">
                <a:solidFill>
                  <a:schemeClr val="tx1"/>
                </a:solidFill>
                <a:latin typeface="Meiryo UI" panose="020B0604030504040204" pitchFamily="50" charset="-128"/>
                <a:ea typeface="Meiryo UI" panose="020B0604030504040204" pitchFamily="50" charset="-128"/>
              </a:rPr>
              <a:t>削減</a:t>
            </a:r>
          </a:p>
        </p:txBody>
      </p:sp>
      <p:sp>
        <p:nvSpPr>
          <p:cNvPr id="19" name="正方形/長方形 18">
            <a:extLst>
              <a:ext uri="{FF2B5EF4-FFF2-40B4-BE49-F238E27FC236}">
                <a16:creationId xmlns:a16="http://schemas.microsoft.com/office/drawing/2014/main" id="{4C82A4CF-E0D3-FF0F-FDDD-F43DE7DC1FC9}"/>
              </a:ext>
            </a:extLst>
          </p:cNvPr>
          <p:cNvSpPr/>
          <p:nvPr/>
        </p:nvSpPr>
        <p:spPr>
          <a:xfrm>
            <a:off x="628650" y="4190359"/>
            <a:ext cx="341804" cy="1614544"/>
          </a:xfrm>
          <a:prstGeom prst="rect">
            <a:avLst/>
          </a:prstGeom>
          <a:solidFill>
            <a:schemeClr val="tx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支出の減少</a:t>
            </a:r>
          </a:p>
        </p:txBody>
      </p:sp>
      <p:grpSp>
        <p:nvGrpSpPr>
          <p:cNvPr id="20" name="グループ化 19">
            <a:extLst>
              <a:ext uri="{FF2B5EF4-FFF2-40B4-BE49-F238E27FC236}">
                <a16:creationId xmlns:a16="http://schemas.microsoft.com/office/drawing/2014/main" id="{3FE18F80-EDBB-F521-AE9A-0DE9EA48C810}"/>
              </a:ext>
            </a:extLst>
          </p:cNvPr>
          <p:cNvGrpSpPr/>
          <p:nvPr/>
        </p:nvGrpSpPr>
        <p:grpSpPr>
          <a:xfrm>
            <a:off x="2356116" y="1564633"/>
            <a:ext cx="4535407" cy="234000"/>
            <a:chOff x="156000" y="1879963"/>
            <a:chExt cx="5760000" cy="288000"/>
          </a:xfrm>
        </p:grpSpPr>
        <p:sp>
          <p:nvSpPr>
            <p:cNvPr id="21" name="正方形/長方形 20">
              <a:extLst>
                <a:ext uri="{FF2B5EF4-FFF2-40B4-BE49-F238E27FC236}">
                  <a16:creationId xmlns:a16="http://schemas.microsoft.com/office/drawing/2014/main" id="{48B95C01-FF40-DAC9-3B40-4DB240E19D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アクション</a:t>
              </a:r>
            </a:p>
          </p:txBody>
        </p:sp>
        <p:cxnSp>
          <p:nvCxnSpPr>
            <p:cNvPr id="22" name="直線コネクタ 21">
              <a:extLst>
                <a:ext uri="{FF2B5EF4-FFF2-40B4-BE49-F238E27FC236}">
                  <a16:creationId xmlns:a16="http://schemas.microsoft.com/office/drawing/2014/main" id="{BC2134E5-D316-2933-63E8-B78E6DD7410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4" name="グループ化 23">
            <a:extLst>
              <a:ext uri="{FF2B5EF4-FFF2-40B4-BE49-F238E27FC236}">
                <a16:creationId xmlns:a16="http://schemas.microsoft.com/office/drawing/2014/main" id="{17301A0B-3DCC-D7E7-6893-1A4D8C50F954}"/>
              </a:ext>
            </a:extLst>
          </p:cNvPr>
          <p:cNvGrpSpPr/>
          <p:nvPr/>
        </p:nvGrpSpPr>
        <p:grpSpPr>
          <a:xfrm>
            <a:off x="7027941" y="1565875"/>
            <a:ext cx="4535407" cy="234000"/>
            <a:chOff x="156000" y="1879963"/>
            <a:chExt cx="5760000" cy="288000"/>
          </a:xfrm>
        </p:grpSpPr>
        <p:sp>
          <p:nvSpPr>
            <p:cNvPr id="25" name="正方形/長方形 24">
              <a:extLst>
                <a:ext uri="{FF2B5EF4-FFF2-40B4-BE49-F238E27FC236}">
                  <a16:creationId xmlns:a16="http://schemas.microsoft.com/office/drawing/2014/main" id="{7E68517D-4FB1-3C51-4F54-43552469189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現状とのギャップ、想定する充足方法</a:t>
              </a:r>
            </a:p>
          </p:txBody>
        </p:sp>
        <p:cxnSp>
          <p:nvCxnSpPr>
            <p:cNvPr id="26" name="直線コネクタ 25">
              <a:extLst>
                <a:ext uri="{FF2B5EF4-FFF2-40B4-BE49-F238E27FC236}">
                  <a16:creationId xmlns:a16="http://schemas.microsoft.com/office/drawing/2014/main" id="{C8C74548-8E79-6F1E-1EB2-F0D481901EE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8" name="グループ化 47">
            <a:extLst>
              <a:ext uri="{FF2B5EF4-FFF2-40B4-BE49-F238E27FC236}">
                <a16:creationId xmlns:a16="http://schemas.microsoft.com/office/drawing/2014/main" id="{E2A00330-726D-937C-9178-EA881D547571}"/>
              </a:ext>
            </a:extLst>
          </p:cNvPr>
          <p:cNvGrpSpPr/>
          <p:nvPr/>
        </p:nvGrpSpPr>
        <p:grpSpPr>
          <a:xfrm>
            <a:off x="2356115" y="1974253"/>
            <a:ext cx="9207234" cy="1055660"/>
            <a:chOff x="2356115" y="1974253"/>
            <a:chExt cx="9207234" cy="1055660"/>
          </a:xfrm>
        </p:grpSpPr>
        <p:sp>
          <p:nvSpPr>
            <p:cNvPr id="12" name="正方形/長方形 11">
              <a:extLst>
                <a:ext uri="{FF2B5EF4-FFF2-40B4-BE49-F238E27FC236}">
                  <a16:creationId xmlns:a16="http://schemas.microsoft.com/office/drawing/2014/main" id="{C951A1B9-EB31-B72B-F9E3-CEDDE5A9D9C7}"/>
                </a:ext>
              </a:extLst>
            </p:cNvPr>
            <p:cNvSpPr/>
            <p:nvPr/>
          </p:nvSpPr>
          <p:spPr>
            <a:xfrm>
              <a:off x="2356116" y="1974253"/>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（例）パイプライン</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本の製造を新規に受注</a:t>
              </a:r>
              <a:endParaRPr lang="en-US" altLang="ja-JP" sz="1400">
                <a:solidFill>
                  <a:schemeClr val="bg1">
                    <a:lumMod val="50000"/>
                  </a:schemeClr>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81CA5FEA-54CA-100D-74FE-DD251525EC45}"/>
                </a:ext>
              </a:extLst>
            </p:cNvPr>
            <p:cNvSpPr/>
            <p:nvPr/>
          </p:nvSpPr>
          <p:spPr>
            <a:xfrm>
              <a:off x="7027942" y="1975495"/>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53830E8D-B7F5-B9A5-4833-460FA3381F65}"/>
                </a:ext>
              </a:extLst>
            </p:cNvPr>
            <p:cNvSpPr/>
            <p:nvPr/>
          </p:nvSpPr>
          <p:spPr>
            <a:xfrm>
              <a:off x="2356115" y="2531421"/>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（例）新規サービス「</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」の提供で</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億円</a:t>
              </a:r>
              <a:r>
                <a:rPr lang="en-US" altLang="ja-JP" sz="1400">
                  <a:solidFill>
                    <a:schemeClr val="bg1">
                      <a:lumMod val="50000"/>
                    </a:schemeClr>
                  </a:solidFill>
                  <a:latin typeface="Meiryo UI" panose="020B0604030504040204" pitchFamily="50" charset="-128"/>
                  <a:ea typeface="Meiryo UI" panose="020B0604030504040204" pitchFamily="50" charset="-128"/>
                </a:rPr>
                <a:t>/</a:t>
              </a:r>
              <a:r>
                <a:rPr lang="ja-JP" altLang="en-US" sz="1400">
                  <a:solidFill>
                    <a:schemeClr val="bg1">
                      <a:lumMod val="50000"/>
                    </a:schemeClr>
                  </a:solidFill>
                  <a:latin typeface="Meiryo UI" panose="020B0604030504040204" pitchFamily="50" charset="-128"/>
                  <a:ea typeface="Meiryo UI" panose="020B0604030504040204" pitchFamily="50" charset="-128"/>
                </a:rPr>
                <a:t>年程度の増益</a:t>
              </a:r>
              <a:endParaRPr lang="en-US" altLang="ja-JP" sz="1400">
                <a:solidFill>
                  <a:schemeClr val="bg1">
                    <a:lumMod val="50000"/>
                  </a:schemeClr>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4A652845-E374-4273-FE85-F841E60BF83F}"/>
                </a:ext>
              </a:extLst>
            </p:cNvPr>
            <p:cNvSpPr/>
            <p:nvPr/>
          </p:nvSpPr>
          <p:spPr>
            <a:xfrm>
              <a:off x="7027941" y="2532663"/>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8F49AEA0-2FF7-932F-C9B0-55E77B51C37C}"/>
              </a:ext>
            </a:extLst>
          </p:cNvPr>
          <p:cNvGrpSpPr/>
          <p:nvPr/>
        </p:nvGrpSpPr>
        <p:grpSpPr>
          <a:xfrm>
            <a:off x="2356114" y="3082306"/>
            <a:ext cx="9207234" cy="1055660"/>
            <a:chOff x="2356114" y="3204290"/>
            <a:chExt cx="9207234" cy="1055660"/>
          </a:xfrm>
        </p:grpSpPr>
        <p:sp>
          <p:nvSpPr>
            <p:cNvPr id="29" name="正方形/長方形 28">
              <a:extLst>
                <a:ext uri="{FF2B5EF4-FFF2-40B4-BE49-F238E27FC236}">
                  <a16:creationId xmlns:a16="http://schemas.microsoft.com/office/drawing/2014/main" id="{C47A6CAC-FF98-4096-EF09-7FDF44629EE6}"/>
                </a:ext>
              </a:extLst>
            </p:cNvPr>
            <p:cNvSpPr/>
            <p:nvPr/>
          </p:nvSpPr>
          <p:spPr>
            <a:xfrm>
              <a:off x="2356115" y="3204290"/>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の商用生産開始により製造量を</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増加</a:t>
              </a:r>
            </a:p>
          </p:txBody>
        </p:sp>
        <p:sp>
          <p:nvSpPr>
            <p:cNvPr id="30" name="正方形/長方形 29">
              <a:extLst>
                <a:ext uri="{FF2B5EF4-FFF2-40B4-BE49-F238E27FC236}">
                  <a16:creationId xmlns:a16="http://schemas.microsoft.com/office/drawing/2014/main" id="{A40816F5-D33F-2C01-D162-4FE59E98DED7}"/>
                </a:ext>
              </a:extLst>
            </p:cNvPr>
            <p:cNvSpPr/>
            <p:nvPr/>
          </p:nvSpPr>
          <p:spPr>
            <a:xfrm>
              <a:off x="7027941" y="3205532"/>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16B0A6B8-942D-0C0D-3CD2-A2BEFBC67232}"/>
                </a:ext>
              </a:extLst>
            </p:cNvPr>
            <p:cNvSpPr/>
            <p:nvPr/>
          </p:nvSpPr>
          <p:spPr>
            <a:xfrm>
              <a:off x="2356114" y="3761458"/>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製造の付加価値向上により受託単価を</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増加</a:t>
              </a:r>
            </a:p>
          </p:txBody>
        </p:sp>
        <p:sp>
          <p:nvSpPr>
            <p:cNvPr id="32" name="正方形/長方形 31">
              <a:extLst>
                <a:ext uri="{FF2B5EF4-FFF2-40B4-BE49-F238E27FC236}">
                  <a16:creationId xmlns:a16="http://schemas.microsoft.com/office/drawing/2014/main" id="{E6645973-94F6-5B46-25F7-FDC11218E6F0}"/>
                </a:ext>
              </a:extLst>
            </p:cNvPr>
            <p:cNvSpPr/>
            <p:nvPr/>
          </p:nvSpPr>
          <p:spPr>
            <a:xfrm>
              <a:off x="7027940" y="3762700"/>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grpSp>
      <p:grpSp>
        <p:nvGrpSpPr>
          <p:cNvPr id="60" name="グループ化 59">
            <a:extLst>
              <a:ext uri="{FF2B5EF4-FFF2-40B4-BE49-F238E27FC236}">
                <a16:creationId xmlns:a16="http://schemas.microsoft.com/office/drawing/2014/main" id="{B6DED8B3-7660-0935-7EBD-BDC4BFD5065E}"/>
              </a:ext>
            </a:extLst>
          </p:cNvPr>
          <p:cNvGrpSpPr/>
          <p:nvPr/>
        </p:nvGrpSpPr>
        <p:grpSpPr>
          <a:xfrm>
            <a:off x="2356113" y="5307652"/>
            <a:ext cx="9207233" cy="497250"/>
            <a:chOff x="2356113" y="5847988"/>
            <a:chExt cx="9207233" cy="497250"/>
          </a:xfrm>
        </p:grpSpPr>
        <p:sp>
          <p:nvSpPr>
            <p:cNvPr id="38" name="正方形/長方形 37">
              <a:extLst>
                <a:ext uri="{FF2B5EF4-FFF2-40B4-BE49-F238E27FC236}">
                  <a16:creationId xmlns:a16="http://schemas.microsoft.com/office/drawing/2014/main" id="{6757CC49-14A3-F6A0-86C8-E98D0F5D0987}"/>
                </a:ext>
              </a:extLst>
            </p:cNvPr>
            <p:cNvSpPr/>
            <p:nvPr/>
          </p:nvSpPr>
          <p:spPr>
            <a:xfrm>
              <a:off x="7027939" y="5847988"/>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6FBD16D-236F-ADF0-FA14-9E9E5588AADD}"/>
                </a:ext>
              </a:extLst>
            </p:cNvPr>
            <p:cNvSpPr/>
            <p:nvPr/>
          </p:nvSpPr>
          <p:spPr>
            <a:xfrm>
              <a:off x="2356113" y="5847988"/>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装置の導入により</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の廃棄を</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％削減</a:t>
              </a:r>
            </a:p>
          </p:txBody>
        </p:sp>
      </p:grpSp>
      <p:grpSp>
        <p:nvGrpSpPr>
          <p:cNvPr id="50" name="グループ化 49">
            <a:extLst>
              <a:ext uri="{FF2B5EF4-FFF2-40B4-BE49-F238E27FC236}">
                <a16:creationId xmlns:a16="http://schemas.microsoft.com/office/drawing/2014/main" id="{6F672E96-562B-1B98-C362-32465C4B3EA7}"/>
              </a:ext>
            </a:extLst>
          </p:cNvPr>
          <p:cNvGrpSpPr/>
          <p:nvPr/>
        </p:nvGrpSpPr>
        <p:grpSpPr>
          <a:xfrm>
            <a:off x="2356112" y="4190358"/>
            <a:ext cx="9207234" cy="1055660"/>
            <a:chOff x="2356112" y="4462107"/>
            <a:chExt cx="9207234" cy="1055660"/>
          </a:xfrm>
        </p:grpSpPr>
        <p:sp>
          <p:nvSpPr>
            <p:cNvPr id="43" name="正方形/長方形 42">
              <a:extLst>
                <a:ext uri="{FF2B5EF4-FFF2-40B4-BE49-F238E27FC236}">
                  <a16:creationId xmlns:a16="http://schemas.microsoft.com/office/drawing/2014/main" id="{98AC4A3F-45F3-5554-9A7D-D5FA31D7B8F0}"/>
                </a:ext>
              </a:extLst>
            </p:cNvPr>
            <p:cNvSpPr/>
            <p:nvPr/>
          </p:nvSpPr>
          <p:spPr>
            <a:xfrm>
              <a:off x="2356113" y="4462107"/>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（例）自動化システムの導入により製造コストを</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％削減</a:t>
              </a:r>
            </a:p>
          </p:txBody>
        </p:sp>
        <p:sp>
          <p:nvSpPr>
            <p:cNvPr id="44" name="正方形/長方形 43">
              <a:extLst>
                <a:ext uri="{FF2B5EF4-FFF2-40B4-BE49-F238E27FC236}">
                  <a16:creationId xmlns:a16="http://schemas.microsoft.com/office/drawing/2014/main" id="{91B61EBE-E37B-C1BA-AFF6-415F1E0855A9}"/>
                </a:ext>
              </a:extLst>
            </p:cNvPr>
            <p:cNvSpPr/>
            <p:nvPr/>
          </p:nvSpPr>
          <p:spPr>
            <a:xfrm>
              <a:off x="7027939" y="4463349"/>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C1B770D-330E-DE5D-CC8C-4657D095DE28}"/>
                </a:ext>
              </a:extLst>
            </p:cNvPr>
            <p:cNvSpPr/>
            <p:nvPr/>
          </p:nvSpPr>
          <p:spPr>
            <a:xfrm>
              <a:off x="2356112" y="5019275"/>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との提携により光熱費を</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％削減</a:t>
              </a:r>
            </a:p>
          </p:txBody>
        </p:sp>
        <p:sp>
          <p:nvSpPr>
            <p:cNvPr id="47" name="正方形/長方形 46">
              <a:extLst>
                <a:ext uri="{FF2B5EF4-FFF2-40B4-BE49-F238E27FC236}">
                  <a16:creationId xmlns:a16="http://schemas.microsoft.com/office/drawing/2014/main" id="{3DE038D8-A18C-6B00-01B7-CEF0BA98E805}"/>
                </a:ext>
              </a:extLst>
            </p:cNvPr>
            <p:cNvSpPr/>
            <p:nvPr/>
          </p:nvSpPr>
          <p:spPr>
            <a:xfrm>
              <a:off x="7027938" y="5020517"/>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grpSp>
      <p:sp>
        <p:nvSpPr>
          <p:cNvPr id="61" name="正方形/長方形 60">
            <a:extLst>
              <a:ext uri="{FF2B5EF4-FFF2-40B4-BE49-F238E27FC236}">
                <a16:creationId xmlns:a16="http://schemas.microsoft.com/office/drawing/2014/main" id="{5ED762F9-A187-87E3-840A-FB6DA5ADA533}"/>
              </a:ext>
            </a:extLst>
          </p:cNvPr>
          <p:cNvSpPr/>
          <p:nvPr/>
        </p:nvSpPr>
        <p:spPr>
          <a:xfrm>
            <a:off x="1049702" y="5850544"/>
            <a:ext cx="1170000" cy="497251"/>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事業継続性向上</a:t>
            </a:r>
          </a:p>
        </p:txBody>
      </p:sp>
      <p:grpSp>
        <p:nvGrpSpPr>
          <p:cNvPr id="62" name="グループ化 61">
            <a:extLst>
              <a:ext uri="{FF2B5EF4-FFF2-40B4-BE49-F238E27FC236}">
                <a16:creationId xmlns:a16="http://schemas.microsoft.com/office/drawing/2014/main" id="{791E73A9-6F73-67F3-42B5-8DC28BCA1204}"/>
              </a:ext>
            </a:extLst>
          </p:cNvPr>
          <p:cNvGrpSpPr/>
          <p:nvPr/>
        </p:nvGrpSpPr>
        <p:grpSpPr>
          <a:xfrm>
            <a:off x="2356117" y="5850546"/>
            <a:ext cx="9207233" cy="497250"/>
            <a:chOff x="2356113" y="5847988"/>
            <a:chExt cx="9207233" cy="497250"/>
          </a:xfrm>
        </p:grpSpPr>
        <p:sp>
          <p:nvSpPr>
            <p:cNvPr id="63" name="正方形/長方形 62">
              <a:extLst>
                <a:ext uri="{FF2B5EF4-FFF2-40B4-BE49-F238E27FC236}">
                  <a16:creationId xmlns:a16="http://schemas.microsoft.com/office/drawing/2014/main" id="{F57B68AE-5695-5691-3B32-EFA2F874A096}"/>
                </a:ext>
              </a:extLst>
            </p:cNvPr>
            <p:cNvSpPr/>
            <p:nvPr/>
          </p:nvSpPr>
          <p:spPr>
            <a:xfrm>
              <a:off x="7027939" y="5847988"/>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bg1">
                      <a:lumMod val="50000"/>
                    </a:schemeClr>
                  </a:solidFill>
                  <a:latin typeface="Meiryo UI" panose="020B0604030504040204" pitchFamily="50" charset="-128"/>
                  <a:ea typeface="Meiryo UI" panose="020B0604030504040204" pitchFamily="50" charset="-128"/>
                </a:rPr>
                <a:t>xxx</a:t>
              </a:r>
              <a:endParaRPr lang="ja-JP" altLang="en-US" sz="1400">
                <a:solidFill>
                  <a:schemeClr val="bg1">
                    <a:lumMod val="50000"/>
                  </a:schemeClr>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8C905C4-DE28-9AC3-70EE-F6BDA55964CD}"/>
                </a:ext>
              </a:extLst>
            </p:cNvPr>
            <p:cNvSpPr/>
            <p:nvPr/>
          </p:nvSpPr>
          <p:spPr>
            <a:xfrm>
              <a:off x="2356113" y="5847988"/>
              <a:ext cx="4535407" cy="49725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bg1">
                      <a:lumMod val="50000"/>
                    </a:schemeClr>
                  </a:solidFill>
                  <a:latin typeface="Meiryo UI" panose="020B0604030504040204" pitchFamily="50" charset="-128"/>
                  <a:ea typeface="Meiryo UI" panose="020B0604030504040204" pitchFamily="50" charset="-128"/>
                </a:rPr>
                <a:t>（例）</a:t>
              </a:r>
              <a:r>
                <a:rPr lang="en-US" altLang="ja-JP" sz="1400">
                  <a:solidFill>
                    <a:schemeClr val="bg1">
                      <a:lumMod val="50000"/>
                    </a:schemeClr>
                  </a:solidFill>
                  <a:latin typeface="Meiryo UI" panose="020B0604030504040204" pitchFamily="50" charset="-128"/>
                  <a:ea typeface="Meiryo UI" panose="020B0604030504040204" pitchFamily="50" charset="-128"/>
                </a:rPr>
                <a:t>XXX</a:t>
              </a:r>
              <a:r>
                <a:rPr lang="ja-JP" altLang="en-US" sz="1400">
                  <a:solidFill>
                    <a:schemeClr val="bg1">
                      <a:lumMod val="50000"/>
                    </a:schemeClr>
                  </a:solidFill>
                  <a:latin typeface="Meiryo UI" panose="020B0604030504040204" pitchFamily="50" charset="-128"/>
                  <a:ea typeface="Meiryo UI" panose="020B0604030504040204" pitchFamily="50" charset="-128"/>
                </a:rPr>
                <a:t>の調達量のうち</a:t>
              </a:r>
              <a:r>
                <a:rPr lang="en-US" altLang="ja-JP" sz="1400">
                  <a:solidFill>
                    <a:schemeClr val="bg1">
                      <a:lumMod val="50000"/>
                    </a:schemeClr>
                  </a:solidFill>
                  <a:latin typeface="Meiryo UI" panose="020B0604030504040204" pitchFamily="50" charset="-128"/>
                  <a:ea typeface="Meiryo UI" panose="020B0604030504040204" pitchFamily="50" charset="-128"/>
                </a:rPr>
                <a:t>X</a:t>
              </a:r>
              <a:r>
                <a:rPr lang="ja-JP" altLang="en-US" sz="1400">
                  <a:solidFill>
                    <a:schemeClr val="bg1">
                      <a:lumMod val="50000"/>
                    </a:schemeClr>
                  </a:solidFill>
                  <a:latin typeface="Meiryo UI" panose="020B0604030504040204" pitchFamily="50" charset="-128"/>
                  <a:ea typeface="Meiryo UI" panose="020B0604030504040204" pitchFamily="50" charset="-128"/>
                </a:rPr>
                <a:t>％を国内メーカーに変更</a:t>
              </a:r>
            </a:p>
          </p:txBody>
        </p:sp>
      </p:grpSp>
      <p:sp>
        <p:nvSpPr>
          <p:cNvPr id="65" name="正方形/長方形 64">
            <a:extLst>
              <a:ext uri="{FF2B5EF4-FFF2-40B4-BE49-F238E27FC236}">
                <a16:creationId xmlns:a16="http://schemas.microsoft.com/office/drawing/2014/main" id="{4F14E103-B55E-4AD7-7E5A-B3A8EBC3B5AF}"/>
              </a:ext>
            </a:extLst>
          </p:cNvPr>
          <p:cNvSpPr/>
          <p:nvPr/>
        </p:nvSpPr>
        <p:spPr>
          <a:xfrm>
            <a:off x="628650" y="5858540"/>
            <a:ext cx="341804" cy="474192"/>
          </a:xfrm>
          <a:prstGeom prst="rect">
            <a:avLst/>
          </a:prstGeom>
          <a:solidFill>
            <a:schemeClr val="tx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他</a:t>
            </a:r>
          </a:p>
        </p:txBody>
      </p:sp>
      <p:sp>
        <p:nvSpPr>
          <p:cNvPr id="57" name="TextBox 51">
            <a:extLst>
              <a:ext uri="{FF2B5EF4-FFF2-40B4-BE49-F238E27FC236}">
                <a16:creationId xmlns:a16="http://schemas.microsoft.com/office/drawing/2014/main" id="{AED77F42-E0B0-9F2D-837B-4B1EE789641E}"/>
              </a:ext>
            </a:extLst>
          </p:cNvPr>
          <p:cNvSpPr txBox="1"/>
          <p:nvPr/>
        </p:nvSpPr>
        <p:spPr>
          <a:xfrm>
            <a:off x="2837182" y="3718983"/>
            <a:ext cx="6998704"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事業拡大の方針を収入の増大・支出の減少・その他の影響に分け記載ください。</a:t>
            </a:r>
          </a:p>
        </p:txBody>
      </p:sp>
    </p:spTree>
    <p:extLst>
      <p:ext uri="{BB962C8B-B14F-4D97-AF65-F5344CB8AC3E}">
        <p14:creationId xmlns:p14="http://schemas.microsoft.com/office/powerpoint/2010/main" val="1335863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26908-1157-4D5D-CEC9-56208939624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D4D4BED-7459-5129-3BD4-41C5B6F728DA}"/>
              </a:ext>
            </a:extLst>
          </p:cNvPr>
          <p:cNvGraphicFramePr>
            <a:graphicFrameLocks noChangeAspect="1"/>
          </p:cNvGraphicFramePr>
          <p:nvPr>
            <p:custDataLst>
              <p:tags r:id="rId1"/>
            </p:custDataLst>
            <p:extLst>
              <p:ext uri="{D42A27DB-BD31-4B8C-83A1-F6EECF244321}">
                <p14:modId xmlns:p14="http://schemas.microsoft.com/office/powerpoint/2010/main" val="37738229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2D4D4BED-7459-5129-3BD4-41C5B6F728D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60057361-93E5-D2DE-4787-D96E5C5FDC14}"/>
              </a:ext>
            </a:extLst>
          </p:cNvPr>
          <p:cNvSpPr>
            <a:spLocks noGrp="1"/>
          </p:cNvSpPr>
          <p:nvPr>
            <p:ph type="title"/>
          </p:nvPr>
        </p:nvSpPr>
        <p:spPr>
          <a:xfrm>
            <a:off x="628650" y="180000"/>
            <a:ext cx="10934699" cy="221599"/>
          </a:xfrm>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事業の継続性｜受託製造パイプラインの増加計画｜製造・品質管理の受託増加計画</a:t>
            </a:r>
            <a:endParaRPr lang="ja-JP" altLang="en-US"/>
          </a:p>
        </p:txBody>
      </p:sp>
      <p:sp>
        <p:nvSpPr>
          <p:cNvPr id="6" name="コンテンツ プレースホルダー 5">
            <a:extLst>
              <a:ext uri="{FF2B5EF4-FFF2-40B4-BE49-F238E27FC236}">
                <a16:creationId xmlns:a16="http://schemas.microsoft.com/office/drawing/2014/main" id="{39BC01D5-A6DE-53A9-44FD-FD09C6BDFEF8}"/>
              </a:ext>
            </a:extLst>
          </p:cNvPr>
          <p:cNvSpPr>
            <a:spLocks noGrp="1"/>
          </p:cNvSpPr>
          <p:nvPr>
            <p:ph sz="quarter" idx="10"/>
          </p:nvPr>
        </p:nvSpPr>
        <p:spPr/>
        <p:txBody>
          <a:bodyPr vert="horz" lIns="0" tIns="0" rIns="0" bIns="0" rtlCol="0">
            <a:noAutofit/>
          </a:bodyPr>
          <a:lstStyle/>
          <a:p>
            <a:r>
              <a:rPr lang="ja-JP" altLang="en-US">
                <a:solidFill>
                  <a:srgbClr val="3F4350"/>
                </a:solidFill>
              </a:rPr>
              <a:t>製造・品質管理の受託を増やすため、</a:t>
            </a:r>
            <a:r>
              <a:rPr lang="en-US" altLang="ja-JP">
                <a:solidFill>
                  <a:srgbClr val="3F4350"/>
                </a:solidFill>
              </a:rPr>
              <a:t>XXX</a:t>
            </a:r>
            <a:r>
              <a:rPr lang="ja-JP" altLang="en-US">
                <a:solidFill>
                  <a:srgbClr val="3F4350"/>
                </a:solidFill>
              </a:rPr>
              <a:t>を検討しており</a:t>
            </a:r>
            <a:r>
              <a:rPr lang="en-US" altLang="ja-JP">
                <a:solidFill>
                  <a:srgbClr val="3F4350"/>
                </a:solidFill>
              </a:rPr>
              <a:t>XXX</a:t>
            </a:r>
            <a:r>
              <a:rPr lang="ja-JP" altLang="en-US">
                <a:solidFill>
                  <a:srgbClr val="3F4350"/>
                </a:solidFill>
              </a:rPr>
              <a:t>を目指している</a:t>
            </a:r>
          </a:p>
        </p:txBody>
      </p:sp>
      <p:grpSp>
        <p:nvGrpSpPr>
          <p:cNvPr id="10" name="グループ化 9">
            <a:extLst>
              <a:ext uri="{FF2B5EF4-FFF2-40B4-BE49-F238E27FC236}">
                <a16:creationId xmlns:a16="http://schemas.microsoft.com/office/drawing/2014/main" id="{3AEAAFA0-54A2-00F4-BEBB-DEC2754A7AC6}"/>
              </a:ext>
            </a:extLst>
          </p:cNvPr>
          <p:cNvGrpSpPr/>
          <p:nvPr/>
        </p:nvGrpSpPr>
        <p:grpSpPr>
          <a:xfrm>
            <a:off x="628649" y="1658229"/>
            <a:ext cx="10934700" cy="4707951"/>
            <a:chOff x="774130" y="1658229"/>
            <a:chExt cx="10898886" cy="4707951"/>
          </a:xfrm>
        </p:grpSpPr>
        <p:sp>
          <p:nvSpPr>
            <p:cNvPr id="3" name="正方形/長方形 17">
              <a:extLst>
                <a:ext uri="{FF2B5EF4-FFF2-40B4-BE49-F238E27FC236}">
                  <a16:creationId xmlns:a16="http://schemas.microsoft.com/office/drawing/2014/main" id="{E20FBA3F-C0C7-8BA8-7FCD-17BB6B5D75A9}"/>
                </a:ext>
              </a:extLst>
            </p:cNvPr>
            <p:cNvSpPr/>
            <p:nvPr/>
          </p:nvSpPr>
          <p:spPr>
            <a:xfrm>
              <a:off x="774130" y="1658229"/>
              <a:ext cx="10898886" cy="27562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受託増加に向けた方針</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17">
              <a:extLst>
                <a:ext uri="{FF2B5EF4-FFF2-40B4-BE49-F238E27FC236}">
                  <a16:creationId xmlns:a16="http://schemas.microsoft.com/office/drawing/2014/main" id="{38C85A9C-2A3D-C1FD-9513-5EC87D61E2C8}"/>
                </a:ext>
              </a:extLst>
            </p:cNvPr>
            <p:cNvSpPr/>
            <p:nvPr/>
          </p:nvSpPr>
          <p:spPr>
            <a:xfrm>
              <a:off x="774130" y="1933855"/>
              <a:ext cx="10898886" cy="66853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例：〇〇の増設により稼働ラインを増やす、〇〇スキルのある人材を〇〇名育成する、〇〇技術の開発と導入により〇〇を実現する、対応モダリティとして〇〇を追加する、等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17">
              <a:extLst>
                <a:ext uri="{FF2B5EF4-FFF2-40B4-BE49-F238E27FC236}">
                  <a16:creationId xmlns:a16="http://schemas.microsoft.com/office/drawing/2014/main" id="{CC53640B-C010-2064-D15E-3B577F6A5CD6}"/>
                </a:ext>
              </a:extLst>
            </p:cNvPr>
            <p:cNvSpPr/>
            <p:nvPr/>
          </p:nvSpPr>
          <p:spPr>
            <a:xfrm>
              <a:off x="774130" y="2687958"/>
              <a:ext cx="5396011" cy="44439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具体的な機能強化策</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9" name="正方形/長方形 17">
              <a:extLst>
                <a:ext uri="{FF2B5EF4-FFF2-40B4-BE49-F238E27FC236}">
                  <a16:creationId xmlns:a16="http://schemas.microsoft.com/office/drawing/2014/main" id="{E97D00E0-286E-8004-F87B-C04249856437}"/>
                </a:ext>
              </a:extLst>
            </p:cNvPr>
            <p:cNvSpPr/>
            <p:nvPr/>
          </p:nvSpPr>
          <p:spPr>
            <a:xfrm>
              <a:off x="774130" y="3132355"/>
              <a:ext cx="5396011" cy="323382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①〇〇の増設</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②〇〇技術の開発と導入</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③〇〇（モダリティ）に対応する〇〇の整備</a:t>
              </a:r>
              <a:endParaRPr lang="en-US" altLang="ja-JP" sz="1400">
                <a:solidFill>
                  <a:schemeClr val="tx1"/>
                </a:solidFill>
                <a:latin typeface="Meiryo UI"/>
                <a:ea typeface="Meiryo UI"/>
              </a:endParaRPr>
            </a:p>
          </p:txBody>
        </p:sp>
        <p:sp>
          <p:nvSpPr>
            <p:cNvPr id="15" name="正方形/長方形 17">
              <a:extLst>
                <a:ext uri="{FF2B5EF4-FFF2-40B4-BE49-F238E27FC236}">
                  <a16:creationId xmlns:a16="http://schemas.microsoft.com/office/drawing/2014/main" id="{7A352DE7-41D4-C4D6-AC13-A0423C9239F4}"/>
                </a:ext>
              </a:extLst>
            </p:cNvPr>
            <p:cNvSpPr/>
            <p:nvPr/>
          </p:nvSpPr>
          <p:spPr>
            <a:xfrm>
              <a:off x="6277005" y="2687958"/>
              <a:ext cx="5396011" cy="44439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具体的な人材育成等方針</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B90CF91E-B816-DB2C-77E5-3D6F5A2740ED}"/>
                </a:ext>
              </a:extLst>
            </p:cNvPr>
            <p:cNvSpPr/>
            <p:nvPr/>
          </p:nvSpPr>
          <p:spPr>
            <a:xfrm>
              <a:off x="6277005" y="3132355"/>
              <a:ext cx="5396011" cy="323382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①〇〇スキル人材の増強に向けた教育プログラムの計画と実施</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②〇〇スキルを持つエキスパート人材の新規採用</a:t>
              </a:r>
              <a:endParaRPr lang="en-US" altLang="ja-JP" sz="1400">
                <a:solidFill>
                  <a:schemeClr val="tx1"/>
                </a:solidFill>
                <a:latin typeface="Meiryo UI"/>
                <a:ea typeface="Meiryo UI"/>
              </a:endParaRPr>
            </a:p>
          </p:txBody>
        </p:sp>
        <p:sp>
          <p:nvSpPr>
            <p:cNvPr id="19" name="TextBox 51">
              <a:extLst>
                <a:ext uri="{FF2B5EF4-FFF2-40B4-BE49-F238E27FC236}">
                  <a16:creationId xmlns:a16="http://schemas.microsoft.com/office/drawing/2014/main" id="{63C965D9-6E6D-7A80-3AB5-4D4DC743E69E}"/>
                </a:ext>
              </a:extLst>
            </p:cNvPr>
            <p:cNvSpPr txBox="1"/>
            <p:nvPr/>
          </p:nvSpPr>
          <p:spPr>
            <a:xfrm>
              <a:off x="2865693" y="3537675"/>
              <a:ext cx="671576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特に製造について、受託増加にむけた方針・具体的な取り組みを記載ください。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012102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5D291-8BF7-F872-53E3-ADFDCDC90E4B}"/>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68B6FCD-7C17-B95F-745D-75C28F3ACB60}"/>
              </a:ext>
            </a:extLst>
          </p:cNvPr>
          <p:cNvGraphicFramePr>
            <a:graphicFrameLocks noChangeAspect="1"/>
          </p:cNvGraphicFramePr>
          <p:nvPr>
            <p:custDataLst>
              <p:tags r:id="rId1"/>
            </p:custDataLst>
            <p:extLst>
              <p:ext uri="{D42A27DB-BD31-4B8C-83A1-F6EECF244321}">
                <p14:modId xmlns:p14="http://schemas.microsoft.com/office/powerpoint/2010/main" val="1390426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368B6FCD-7C17-B95F-745D-75C28F3ACB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6D5DC41F-2241-7E71-A2A9-B97FF909BB4B}"/>
              </a:ext>
            </a:extLst>
          </p:cNvPr>
          <p:cNvSpPr>
            <a:spLocks noGrp="1"/>
          </p:cNvSpPr>
          <p:nvPr>
            <p:ph type="title"/>
          </p:nvPr>
        </p:nvSpPr>
        <p:spPr>
          <a:xfrm>
            <a:off x="628650" y="180000"/>
            <a:ext cx="10934699" cy="221599"/>
          </a:xfrm>
        </p:spPr>
        <p:txBody>
          <a:bodyPr vert="horz"/>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事業の継続性｜受託製造パイプラインの増加計画｜プロセス開発の受託増加計画</a:t>
            </a:r>
            <a:endParaRPr lang="ja-JP" altLang="en-US"/>
          </a:p>
        </p:txBody>
      </p:sp>
      <p:sp>
        <p:nvSpPr>
          <p:cNvPr id="6" name="コンテンツ プレースホルダー 5">
            <a:extLst>
              <a:ext uri="{FF2B5EF4-FFF2-40B4-BE49-F238E27FC236}">
                <a16:creationId xmlns:a16="http://schemas.microsoft.com/office/drawing/2014/main" id="{F708538F-72E1-1AFF-D79E-477A4424FF06}"/>
              </a:ext>
            </a:extLst>
          </p:cNvPr>
          <p:cNvSpPr>
            <a:spLocks noGrp="1"/>
          </p:cNvSpPr>
          <p:nvPr>
            <p:ph sz="quarter" idx="10"/>
          </p:nvPr>
        </p:nvSpPr>
        <p:spPr/>
        <p:txBody>
          <a:bodyPr vert="horz" lIns="0" tIns="0" rIns="0" bIns="0" rtlCol="0">
            <a:noAutofit/>
          </a:bodyPr>
          <a:lstStyle/>
          <a:p>
            <a:r>
              <a:rPr lang="ja-JP" altLang="en-US">
                <a:solidFill>
                  <a:srgbClr val="3F4350"/>
                </a:solidFill>
              </a:rPr>
              <a:t>プロセス開発の受託を増やすため、</a:t>
            </a:r>
            <a:r>
              <a:rPr lang="en-US" altLang="ja-JP">
                <a:solidFill>
                  <a:srgbClr val="3F4350"/>
                </a:solidFill>
              </a:rPr>
              <a:t>XXX</a:t>
            </a:r>
            <a:r>
              <a:rPr lang="ja-JP" altLang="en-US">
                <a:solidFill>
                  <a:srgbClr val="3F4350"/>
                </a:solidFill>
              </a:rPr>
              <a:t>を検討しており</a:t>
            </a:r>
            <a:r>
              <a:rPr lang="en-US" altLang="ja-JP">
                <a:solidFill>
                  <a:srgbClr val="3F4350"/>
                </a:solidFill>
              </a:rPr>
              <a:t>XXX</a:t>
            </a:r>
            <a:r>
              <a:rPr lang="ja-JP" altLang="en-US">
                <a:solidFill>
                  <a:srgbClr val="3F4350"/>
                </a:solidFill>
              </a:rPr>
              <a:t>を目指している</a:t>
            </a:r>
          </a:p>
        </p:txBody>
      </p:sp>
      <p:grpSp>
        <p:nvGrpSpPr>
          <p:cNvPr id="10" name="グループ化 9">
            <a:extLst>
              <a:ext uri="{FF2B5EF4-FFF2-40B4-BE49-F238E27FC236}">
                <a16:creationId xmlns:a16="http://schemas.microsoft.com/office/drawing/2014/main" id="{7FDCFDD9-33B1-B372-7521-0B813EE79A20}"/>
              </a:ext>
            </a:extLst>
          </p:cNvPr>
          <p:cNvGrpSpPr/>
          <p:nvPr/>
        </p:nvGrpSpPr>
        <p:grpSpPr>
          <a:xfrm>
            <a:off x="628649" y="1658229"/>
            <a:ext cx="10934699" cy="4707951"/>
            <a:chOff x="628650" y="1658229"/>
            <a:chExt cx="10898886" cy="4707951"/>
          </a:xfrm>
        </p:grpSpPr>
        <p:sp>
          <p:nvSpPr>
            <p:cNvPr id="11" name="正方形/長方形 17">
              <a:extLst>
                <a:ext uri="{FF2B5EF4-FFF2-40B4-BE49-F238E27FC236}">
                  <a16:creationId xmlns:a16="http://schemas.microsoft.com/office/drawing/2014/main" id="{05146FB3-7BA2-6CF6-BF9A-DEF0CF85B31C}"/>
                </a:ext>
              </a:extLst>
            </p:cNvPr>
            <p:cNvSpPr/>
            <p:nvPr/>
          </p:nvSpPr>
          <p:spPr>
            <a:xfrm>
              <a:off x="628650" y="1658229"/>
              <a:ext cx="10898886" cy="27562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受託増加に向けた方針</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2" name="正方形/長方形 17">
              <a:extLst>
                <a:ext uri="{FF2B5EF4-FFF2-40B4-BE49-F238E27FC236}">
                  <a16:creationId xmlns:a16="http://schemas.microsoft.com/office/drawing/2014/main" id="{4ED4F8CA-CB32-3574-798A-D2E6BBC31CEF}"/>
                </a:ext>
              </a:extLst>
            </p:cNvPr>
            <p:cNvSpPr/>
            <p:nvPr/>
          </p:nvSpPr>
          <p:spPr>
            <a:xfrm>
              <a:off x="628650" y="1933855"/>
              <a:ext cx="10898886" cy="66853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例：〇〇の増設により稼働ラインを増やす、〇〇スキルのある人材を〇〇名育成する、〇〇技術の開発と導入により〇〇を実現する、対応モダリティとして〇〇を追加する、等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3" name="正方形/長方形 17">
              <a:extLst>
                <a:ext uri="{FF2B5EF4-FFF2-40B4-BE49-F238E27FC236}">
                  <a16:creationId xmlns:a16="http://schemas.microsoft.com/office/drawing/2014/main" id="{2E5FA332-1DB1-FDC9-0C5F-830997906828}"/>
                </a:ext>
              </a:extLst>
            </p:cNvPr>
            <p:cNvSpPr/>
            <p:nvPr/>
          </p:nvSpPr>
          <p:spPr>
            <a:xfrm>
              <a:off x="628650" y="2687958"/>
              <a:ext cx="5396011" cy="44439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具体的な機能強化策</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4" name="正方形/長方形 17">
              <a:extLst>
                <a:ext uri="{FF2B5EF4-FFF2-40B4-BE49-F238E27FC236}">
                  <a16:creationId xmlns:a16="http://schemas.microsoft.com/office/drawing/2014/main" id="{1AF19595-ACAE-9075-8EFD-547919B9CEE1}"/>
                </a:ext>
              </a:extLst>
            </p:cNvPr>
            <p:cNvSpPr/>
            <p:nvPr/>
          </p:nvSpPr>
          <p:spPr>
            <a:xfrm>
              <a:off x="628650" y="3132355"/>
              <a:ext cx="5396011" cy="323382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①〇〇の増設</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②〇〇技術の開発と導入</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③〇〇（モダリティ）に対応する〇〇の整備</a:t>
              </a:r>
              <a:endParaRPr lang="en-US" altLang="ja-JP" sz="1400">
                <a:solidFill>
                  <a:schemeClr val="tx1"/>
                </a:solidFill>
                <a:latin typeface="Meiryo UI"/>
                <a:ea typeface="Meiryo UI"/>
              </a:endParaRPr>
            </a:p>
          </p:txBody>
        </p:sp>
        <p:sp>
          <p:nvSpPr>
            <p:cNvPr id="3" name="正方形/長方形 17">
              <a:extLst>
                <a:ext uri="{FF2B5EF4-FFF2-40B4-BE49-F238E27FC236}">
                  <a16:creationId xmlns:a16="http://schemas.microsoft.com/office/drawing/2014/main" id="{1C446B80-0C45-7A3B-F6E6-F3F3E34FF2D1}"/>
                </a:ext>
              </a:extLst>
            </p:cNvPr>
            <p:cNvSpPr/>
            <p:nvPr/>
          </p:nvSpPr>
          <p:spPr>
            <a:xfrm>
              <a:off x="6131525" y="2687958"/>
              <a:ext cx="5396011" cy="444397"/>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具体的な人材育成等方針</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17">
              <a:extLst>
                <a:ext uri="{FF2B5EF4-FFF2-40B4-BE49-F238E27FC236}">
                  <a16:creationId xmlns:a16="http://schemas.microsoft.com/office/drawing/2014/main" id="{65A1581E-A406-ACFE-7363-49059842CE94}"/>
                </a:ext>
              </a:extLst>
            </p:cNvPr>
            <p:cNvSpPr/>
            <p:nvPr/>
          </p:nvSpPr>
          <p:spPr>
            <a:xfrm>
              <a:off x="6131525" y="3132355"/>
              <a:ext cx="5396011" cy="323382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solidFill>
                  <a:latin typeface="Meiryo UI"/>
                  <a:ea typeface="Meiryo UI"/>
                </a:rPr>
                <a:t>例：</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①〇〇スキル人材の増強に向けた教育プログラムの計画と実施</a:t>
              </a:r>
              <a:endParaRPr lang="en-US" altLang="ja-JP" sz="1400">
                <a:solidFill>
                  <a:schemeClr val="tx1"/>
                </a:solidFill>
                <a:latin typeface="Meiryo UI"/>
                <a:ea typeface="Meiryo UI"/>
              </a:endParaRPr>
            </a:p>
            <a:p>
              <a:r>
                <a:rPr lang="ja-JP" altLang="en-US" sz="1400">
                  <a:solidFill>
                    <a:schemeClr val="tx1"/>
                  </a:solidFill>
                  <a:latin typeface="Meiryo UI"/>
                  <a:ea typeface="Meiryo UI"/>
                </a:rPr>
                <a:t>②〇〇スキルを持つエキスパート人材の新規採用</a:t>
              </a:r>
              <a:endParaRPr lang="en-US" altLang="ja-JP" sz="1400">
                <a:solidFill>
                  <a:schemeClr val="tx1"/>
                </a:solidFill>
                <a:latin typeface="Meiryo UI"/>
                <a:ea typeface="Meiryo UI"/>
              </a:endParaRPr>
            </a:p>
          </p:txBody>
        </p:sp>
        <p:sp>
          <p:nvSpPr>
            <p:cNvPr id="17" name="TextBox 51">
              <a:extLst>
                <a:ext uri="{FF2B5EF4-FFF2-40B4-BE49-F238E27FC236}">
                  <a16:creationId xmlns:a16="http://schemas.microsoft.com/office/drawing/2014/main" id="{44ECF33E-5FCA-2996-BFE1-8AE1E43C8DA5}"/>
                </a:ext>
              </a:extLst>
            </p:cNvPr>
            <p:cNvSpPr txBox="1"/>
            <p:nvPr/>
          </p:nvSpPr>
          <p:spPr>
            <a:xfrm>
              <a:off x="2628398" y="3563518"/>
              <a:ext cx="6935204"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特にプロセス開発について、受託増加にむけた方針・具体的な取り組みを記載ください。</a:t>
              </a:r>
            </a:p>
          </p:txBody>
        </p:sp>
      </p:grpSp>
    </p:spTree>
    <p:extLst>
      <p:ext uri="{BB962C8B-B14F-4D97-AF65-F5344CB8AC3E}">
        <p14:creationId xmlns:p14="http://schemas.microsoft.com/office/powerpoint/2010/main" val="991961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3AEA3-B272-D009-9FDD-4C4C47B87D3C}"/>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9131ADE-8631-6E62-C210-BDC959D29BD6}"/>
              </a:ext>
            </a:extLst>
          </p:cNvPr>
          <p:cNvGraphicFramePr>
            <a:graphicFrameLocks noChangeAspect="1"/>
          </p:cNvGraphicFramePr>
          <p:nvPr>
            <p:custDataLst>
              <p:tags r:id="rId1"/>
            </p:custDataLst>
            <p:extLst>
              <p:ext uri="{D42A27DB-BD31-4B8C-83A1-F6EECF244321}">
                <p14:modId xmlns:p14="http://schemas.microsoft.com/office/powerpoint/2010/main" val="2424135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69131ADE-8631-6E62-C210-BDC959D29BD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ー 5">
            <a:extLst>
              <a:ext uri="{FF2B5EF4-FFF2-40B4-BE49-F238E27FC236}">
                <a16:creationId xmlns:a16="http://schemas.microsoft.com/office/drawing/2014/main" id="{29895F66-2219-2557-6276-D660D35D0DAC}"/>
              </a:ext>
            </a:extLst>
          </p:cNvPr>
          <p:cNvSpPr>
            <a:spLocks noGrp="1"/>
          </p:cNvSpPr>
          <p:nvPr>
            <p:ph sz="quarter" idx="10"/>
          </p:nvPr>
        </p:nvSpPr>
        <p:spPr/>
        <p:txBody>
          <a:bodyPr vert="horz" lIns="0" tIns="0" rIns="0" bIns="0" rtlCol="0">
            <a:noAutofit/>
          </a:bodyPr>
          <a:lstStyle/>
          <a:p>
            <a:r>
              <a:rPr lang="ja-JP" altLang="en-US">
                <a:solidFill>
                  <a:srgbClr val="3F4350"/>
                </a:solidFill>
              </a:rPr>
              <a:t>新規顧客の開拓については</a:t>
            </a:r>
            <a:r>
              <a:rPr lang="en-US" altLang="ja-JP">
                <a:solidFill>
                  <a:srgbClr val="3F4350"/>
                </a:solidFill>
              </a:rPr>
              <a:t>XXX</a:t>
            </a:r>
            <a:r>
              <a:rPr lang="ja-JP" altLang="en-US">
                <a:solidFill>
                  <a:srgbClr val="3F4350"/>
                </a:solidFill>
              </a:rPr>
              <a:t>、</a:t>
            </a:r>
            <a:r>
              <a:rPr lang="en-US" altLang="ja-JP">
                <a:solidFill>
                  <a:srgbClr val="3F4350"/>
                </a:solidFill>
              </a:rPr>
              <a:t>XXX</a:t>
            </a:r>
            <a:r>
              <a:rPr lang="ja-JP" altLang="en-US">
                <a:solidFill>
                  <a:srgbClr val="3F4350"/>
                </a:solidFill>
              </a:rPr>
              <a:t>、</a:t>
            </a:r>
            <a:r>
              <a:rPr lang="en-US" altLang="ja-JP">
                <a:solidFill>
                  <a:srgbClr val="3F4350"/>
                </a:solidFill>
              </a:rPr>
              <a:t>XXX</a:t>
            </a:r>
            <a:r>
              <a:rPr lang="ja-JP" altLang="en-US">
                <a:solidFill>
                  <a:srgbClr val="3F4350"/>
                </a:solidFill>
              </a:rPr>
              <a:t>等の取組を行う</a:t>
            </a:r>
          </a:p>
        </p:txBody>
      </p:sp>
      <p:grpSp>
        <p:nvGrpSpPr>
          <p:cNvPr id="9" name="グループ化 8">
            <a:extLst>
              <a:ext uri="{FF2B5EF4-FFF2-40B4-BE49-F238E27FC236}">
                <a16:creationId xmlns:a16="http://schemas.microsoft.com/office/drawing/2014/main" id="{11002183-32FC-BD3A-BC55-D1BB2FE9B1D5}"/>
              </a:ext>
            </a:extLst>
          </p:cNvPr>
          <p:cNvGrpSpPr/>
          <p:nvPr/>
        </p:nvGrpSpPr>
        <p:grpSpPr>
          <a:xfrm>
            <a:off x="628650" y="1569598"/>
            <a:ext cx="1591048" cy="234000"/>
            <a:chOff x="156000" y="1879963"/>
            <a:chExt cx="5760000" cy="288000"/>
          </a:xfrm>
        </p:grpSpPr>
        <p:sp>
          <p:nvSpPr>
            <p:cNvPr id="10" name="正方形/長方形 9">
              <a:extLst>
                <a:ext uri="{FF2B5EF4-FFF2-40B4-BE49-F238E27FC236}">
                  <a16:creationId xmlns:a16="http://schemas.microsoft.com/office/drawing/2014/main" id="{977E5E0E-FCAF-D09D-AF4F-84A288A7D7B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顧客層</a:t>
              </a:r>
            </a:p>
          </p:txBody>
        </p:sp>
        <p:cxnSp>
          <p:nvCxnSpPr>
            <p:cNvPr id="11" name="直線コネクタ 10">
              <a:extLst>
                <a:ext uri="{FF2B5EF4-FFF2-40B4-BE49-F238E27FC236}">
                  <a16:creationId xmlns:a16="http://schemas.microsoft.com/office/drawing/2014/main" id="{4D5C6933-9B82-1514-62ED-6754154AFAD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2" name="グループ化 11">
            <a:extLst>
              <a:ext uri="{FF2B5EF4-FFF2-40B4-BE49-F238E27FC236}">
                <a16:creationId xmlns:a16="http://schemas.microsoft.com/office/drawing/2014/main" id="{7A0B4A28-638C-74D1-A5BD-9CFCDECCE648}"/>
              </a:ext>
            </a:extLst>
          </p:cNvPr>
          <p:cNvGrpSpPr/>
          <p:nvPr/>
        </p:nvGrpSpPr>
        <p:grpSpPr>
          <a:xfrm>
            <a:off x="2356107" y="1564633"/>
            <a:ext cx="3739884" cy="234000"/>
            <a:chOff x="156000" y="1879963"/>
            <a:chExt cx="5760000" cy="288000"/>
          </a:xfrm>
        </p:grpSpPr>
        <p:sp>
          <p:nvSpPr>
            <p:cNvPr id="13" name="正方形/長方形 12">
              <a:extLst>
                <a:ext uri="{FF2B5EF4-FFF2-40B4-BE49-F238E27FC236}">
                  <a16:creationId xmlns:a16="http://schemas.microsoft.com/office/drawing/2014/main" id="{43948C5F-1B29-9AE5-884D-7F0A13140A6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具体的な想定顧客の例</a:t>
              </a:r>
            </a:p>
          </p:txBody>
        </p:sp>
        <p:cxnSp>
          <p:nvCxnSpPr>
            <p:cNvPr id="14" name="直線コネクタ 13">
              <a:extLst>
                <a:ext uri="{FF2B5EF4-FFF2-40B4-BE49-F238E27FC236}">
                  <a16:creationId xmlns:a16="http://schemas.microsoft.com/office/drawing/2014/main" id="{9D723E8A-A822-1FFE-3482-323ADD8DF1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61F6CAB1-1FE9-DF77-5290-6B0833DDC238}"/>
              </a:ext>
            </a:extLst>
          </p:cNvPr>
          <p:cNvGrpSpPr/>
          <p:nvPr/>
        </p:nvGrpSpPr>
        <p:grpSpPr>
          <a:xfrm>
            <a:off x="6232400" y="1565875"/>
            <a:ext cx="5330948" cy="234000"/>
            <a:chOff x="156000" y="1879963"/>
            <a:chExt cx="5760000" cy="288000"/>
          </a:xfrm>
        </p:grpSpPr>
        <p:sp>
          <p:nvSpPr>
            <p:cNvPr id="16" name="正方形/長方形 15">
              <a:extLst>
                <a:ext uri="{FF2B5EF4-FFF2-40B4-BE49-F238E27FC236}">
                  <a16:creationId xmlns:a16="http://schemas.microsoft.com/office/drawing/2014/main" id="{A1271751-7EB1-3759-0053-ED41E286A6B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顧客開拓・基盤づくりのための取組</a:t>
              </a:r>
            </a:p>
          </p:txBody>
        </p:sp>
        <p:cxnSp>
          <p:nvCxnSpPr>
            <p:cNvPr id="17" name="直線コネクタ 16">
              <a:extLst>
                <a:ext uri="{FF2B5EF4-FFF2-40B4-BE49-F238E27FC236}">
                  <a16:creationId xmlns:a16="http://schemas.microsoft.com/office/drawing/2014/main" id="{BC3265D7-F55F-520B-05EA-1167E79BCE4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8" name="正方形/長方形 17">
            <a:extLst>
              <a:ext uri="{FF2B5EF4-FFF2-40B4-BE49-F238E27FC236}">
                <a16:creationId xmlns:a16="http://schemas.microsoft.com/office/drawing/2014/main" id="{B36E998C-C19B-AE7F-D44F-60ACAB11F439}"/>
              </a:ext>
            </a:extLst>
          </p:cNvPr>
          <p:cNvSpPr/>
          <p:nvPr/>
        </p:nvSpPr>
        <p:spPr>
          <a:xfrm>
            <a:off x="1106872" y="1974255"/>
            <a:ext cx="1112825" cy="9879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大手製薬企業</a:t>
            </a:r>
          </a:p>
        </p:txBody>
      </p:sp>
      <p:sp>
        <p:nvSpPr>
          <p:cNvPr id="32" name="正方形/長方形 31">
            <a:extLst>
              <a:ext uri="{FF2B5EF4-FFF2-40B4-BE49-F238E27FC236}">
                <a16:creationId xmlns:a16="http://schemas.microsoft.com/office/drawing/2014/main" id="{3EA953BE-A4E6-82E7-AA1B-B0143C96DA24}"/>
              </a:ext>
            </a:extLst>
          </p:cNvPr>
          <p:cNvSpPr/>
          <p:nvPr/>
        </p:nvSpPr>
        <p:spPr>
          <a:xfrm>
            <a:off x="2356107" y="1974252"/>
            <a:ext cx="3739884"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92BC12D3-F0E8-6271-DA15-AA3E555E14E0}"/>
              </a:ext>
            </a:extLst>
          </p:cNvPr>
          <p:cNvSpPr/>
          <p:nvPr/>
        </p:nvSpPr>
        <p:spPr>
          <a:xfrm>
            <a:off x="628650" y="1974254"/>
            <a:ext cx="341804" cy="2116261"/>
          </a:xfrm>
          <a:prstGeom prst="rect">
            <a:avLst/>
          </a:prstGeom>
          <a:solidFill>
            <a:schemeClr val="tx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国内</a:t>
            </a:r>
          </a:p>
        </p:txBody>
      </p:sp>
      <p:sp>
        <p:nvSpPr>
          <p:cNvPr id="38" name="正方形/長方形 37">
            <a:extLst>
              <a:ext uri="{FF2B5EF4-FFF2-40B4-BE49-F238E27FC236}">
                <a16:creationId xmlns:a16="http://schemas.microsoft.com/office/drawing/2014/main" id="{41A720E3-49B7-F2ED-39FB-9A373E35DC0C}"/>
              </a:ext>
            </a:extLst>
          </p:cNvPr>
          <p:cNvSpPr/>
          <p:nvPr/>
        </p:nvSpPr>
        <p:spPr>
          <a:xfrm>
            <a:off x="1106869" y="4230869"/>
            <a:ext cx="1112825" cy="9879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大手製薬企業</a:t>
            </a:r>
          </a:p>
        </p:txBody>
      </p:sp>
      <p:sp>
        <p:nvSpPr>
          <p:cNvPr id="39" name="正方形/長方形 38">
            <a:extLst>
              <a:ext uri="{FF2B5EF4-FFF2-40B4-BE49-F238E27FC236}">
                <a16:creationId xmlns:a16="http://schemas.microsoft.com/office/drawing/2014/main" id="{56A2723D-88E1-3204-B31F-8F2FD8CE5F7A}"/>
              </a:ext>
            </a:extLst>
          </p:cNvPr>
          <p:cNvSpPr/>
          <p:nvPr/>
        </p:nvSpPr>
        <p:spPr>
          <a:xfrm>
            <a:off x="628650" y="4230869"/>
            <a:ext cx="341804" cy="2114369"/>
          </a:xfrm>
          <a:prstGeom prst="rect">
            <a:avLst/>
          </a:prstGeom>
          <a:solidFill>
            <a:schemeClr val="tx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bg1"/>
                </a:solidFill>
                <a:latin typeface="Meiryo UI" panose="020B0604030504040204" pitchFamily="50" charset="-128"/>
                <a:ea typeface="Meiryo UI" panose="020B0604030504040204" pitchFamily="50" charset="-128"/>
              </a:rPr>
              <a:t>海外</a:t>
            </a:r>
          </a:p>
        </p:txBody>
      </p:sp>
      <p:sp>
        <p:nvSpPr>
          <p:cNvPr id="40" name="正方形/長方形 39">
            <a:extLst>
              <a:ext uri="{FF2B5EF4-FFF2-40B4-BE49-F238E27FC236}">
                <a16:creationId xmlns:a16="http://schemas.microsoft.com/office/drawing/2014/main" id="{0DF58C2D-D826-F724-A663-E7145400987D}"/>
              </a:ext>
            </a:extLst>
          </p:cNvPr>
          <p:cNvSpPr/>
          <p:nvPr/>
        </p:nvSpPr>
        <p:spPr>
          <a:xfrm>
            <a:off x="1106871" y="5359177"/>
            <a:ext cx="1112825" cy="9879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ベンチャー・</a:t>
            </a:r>
            <a:endParaRPr lang="en-US" altLang="ja-JP" sz="1600">
              <a:solidFill>
                <a:schemeClr val="tx1"/>
              </a:solidFill>
              <a:latin typeface="Meiryo UI" panose="020B0604030504040204" pitchFamily="50" charset="-128"/>
              <a:ea typeface="Meiryo UI" panose="020B0604030504040204" pitchFamily="50" charset="-128"/>
            </a:endParaRPr>
          </a:p>
          <a:p>
            <a:pPr algn="ctr"/>
            <a:r>
              <a:rPr lang="ja-JP" altLang="en-US" sz="1600">
                <a:solidFill>
                  <a:schemeClr val="tx1"/>
                </a:solidFill>
                <a:latin typeface="Meiryo UI" panose="020B0604030504040204" pitchFamily="50" charset="-128"/>
                <a:ea typeface="Meiryo UI" panose="020B0604030504040204" pitchFamily="50" charset="-128"/>
              </a:rPr>
              <a:t>大学等</a:t>
            </a:r>
          </a:p>
        </p:txBody>
      </p:sp>
      <p:sp>
        <p:nvSpPr>
          <p:cNvPr id="47" name="正方形/長方形 46">
            <a:extLst>
              <a:ext uri="{FF2B5EF4-FFF2-40B4-BE49-F238E27FC236}">
                <a16:creationId xmlns:a16="http://schemas.microsoft.com/office/drawing/2014/main" id="{9AA01DAA-24E9-DC1B-AB13-4BD60383A4AB}"/>
              </a:ext>
            </a:extLst>
          </p:cNvPr>
          <p:cNvSpPr/>
          <p:nvPr/>
        </p:nvSpPr>
        <p:spPr>
          <a:xfrm>
            <a:off x="1106868" y="3102562"/>
            <a:ext cx="1112825" cy="98795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600">
                <a:solidFill>
                  <a:schemeClr val="tx1"/>
                </a:solidFill>
                <a:latin typeface="Meiryo UI" panose="020B0604030504040204" pitchFamily="50" charset="-128"/>
                <a:ea typeface="Meiryo UI" panose="020B0604030504040204" pitchFamily="50" charset="-128"/>
              </a:rPr>
              <a:t>ベンチャー・</a:t>
            </a:r>
            <a:endParaRPr lang="en-US" altLang="ja-JP" sz="1600">
              <a:solidFill>
                <a:schemeClr val="tx1"/>
              </a:solidFill>
              <a:latin typeface="Meiryo UI" panose="020B0604030504040204" pitchFamily="50" charset="-128"/>
              <a:ea typeface="Meiryo UI" panose="020B0604030504040204" pitchFamily="50" charset="-128"/>
            </a:endParaRPr>
          </a:p>
          <a:p>
            <a:pPr algn="ctr"/>
            <a:r>
              <a:rPr lang="ja-JP" altLang="en-US" sz="1600">
                <a:solidFill>
                  <a:schemeClr val="tx1"/>
                </a:solidFill>
                <a:latin typeface="Meiryo UI" panose="020B0604030504040204" pitchFamily="50" charset="-128"/>
                <a:ea typeface="Meiryo UI" panose="020B0604030504040204" pitchFamily="50" charset="-128"/>
              </a:rPr>
              <a:t>大学等</a:t>
            </a:r>
          </a:p>
        </p:txBody>
      </p:sp>
      <p:sp>
        <p:nvSpPr>
          <p:cNvPr id="48" name="正方形/長方形 47">
            <a:extLst>
              <a:ext uri="{FF2B5EF4-FFF2-40B4-BE49-F238E27FC236}">
                <a16:creationId xmlns:a16="http://schemas.microsoft.com/office/drawing/2014/main" id="{6B777BFD-9B67-31C3-8287-6DB0845D492D}"/>
              </a:ext>
            </a:extLst>
          </p:cNvPr>
          <p:cNvSpPr/>
          <p:nvPr/>
        </p:nvSpPr>
        <p:spPr>
          <a:xfrm>
            <a:off x="2356107" y="3102561"/>
            <a:ext cx="3739884"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49" name="正方形/長方形 48">
            <a:extLst>
              <a:ext uri="{FF2B5EF4-FFF2-40B4-BE49-F238E27FC236}">
                <a16:creationId xmlns:a16="http://schemas.microsoft.com/office/drawing/2014/main" id="{3B3E4AEC-B071-A555-88FF-A4F48D706798}"/>
              </a:ext>
            </a:extLst>
          </p:cNvPr>
          <p:cNvSpPr/>
          <p:nvPr/>
        </p:nvSpPr>
        <p:spPr>
          <a:xfrm>
            <a:off x="2356107" y="4230870"/>
            <a:ext cx="3739884"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BA444D34-C30E-85FA-EDF7-C6F2D59FFC50}"/>
              </a:ext>
            </a:extLst>
          </p:cNvPr>
          <p:cNvSpPr/>
          <p:nvPr/>
        </p:nvSpPr>
        <p:spPr>
          <a:xfrm>
            <a:off x="2356107" y="5359178"/>
            <a:ext cx="3739884"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51" name="正方形/長方形 50">
            <a:extLst>
              <a:ext uri="{FF2B5EF4-FFF2-40B4-BE49-F238E27FC236}">
                <a16:creationId xmlns:a16="http://schemas.microsoft.com/office/drawing/2014/main" id="{1B0AA765-6D13-145D-4EFD-A914EC851926}"/>
              </a:ext>
            </a:extLst>
          </p:cNvPr>
          <p:cNvSpPr/>
          <p:nvPr/>
        </p:nvSpPr>
        <p:spPr>
          <a:xfrm>
            <a:off x="6232400" y="1974252"/>
            <a:ext cx="5330950"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14731978-DCB3-60A6-3475-DBE6B8C758BF}"/>
              </a:ext>
            </a:extLst>
          </p:cNvPr>
          <p:cNvSpPr/>
          <p:nvPr/>
        </p:nvSpPr>
        <p:spPr>
          <a:xfrm>
            <a:off x="6232400" y="3102561"/>
            <a:ext cx="5330950"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53" name="正方形/長方形 52">
            <a:extLst>
              <a:ext uri="{FF2B5EF4-FFF2-40B4-BE49-F238E27FC236}">
                <a16:creationId xmlns:a16="http://schemas.microsoft.com/office/drawing/2014/main" id="{9BFDDF8B-2251-AE25-EA78-576EBE4D20F8}"/>
              </a:ext>
            </a:extLst>
          </p:cNvPr>
          <p:cNvSpPr/>
          <p:nvPr/>
        </p:nvSpPr>
        <p:spPr>
          <a:xfrm>
            <a:off x="6232400" y="4230870"/>
            <a:ext cx="5330950"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54" name="正方形/長方形 53">
            <a:extLst>
              <a:ext uri="{FF2B5EF4-FFF2-40B4-BE49-F238E27FC236}">
                <a16:creationId xmlns:a16="http://schemas.microsoft.com/office/drawing/2014/main" id="{E9039D5F-598B-7990-4005-BADFCC0BD4F5}"/>
              </a:ext>
            </a:extLst>
          </p:cNvPr>
          <p:cNvSpPr/>
          <p:nvPr/>
        </p:nvSpPr>
        <p:spPr>
          <a:xfrm>
            <a:off x="6232400" y="5359178"/>
            <a:ext cx="5330950"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bg1">
                    <a:lumMod val="50000"/>
                  </a:schemeClr>
                </a:solidFill>
                <a:latin typeface="Meiryo UI" panose="020B0604030504040204" pitchFamily="50" charset="-128"/>
                <a:ea typeface="Meiryo UI" panose="020B0604030504040204" pitchFamily="50" charset="-128"/>
              </a:rPr>
              <a:t>XXX</a:t>
            </a:r>
          </a:p>
        </p:txBody>
      </p:sp>
      <p:sp>
        <p:nvSpPr>
          <p:cNvPr id="2" name="TextBox 51">
            <a:extLst>
              <a:ext uri="{FF2B5EF4-FFF2-40B4-BE49-F238E27FC236}">
                <a16:creationId xmlns:a16="http://schemas.microsoft.com/office/drawing/2014/main" id="{11B6A767-7FEC-80F5-A34B-E66A7CCC9232}"/>
              </a:ext>
            </a:extLst>
          </p:cNvPr>
          <p:cNvSpPr txBox="1"/>
          <p:nvPr/>
        </p:nvSpPr>
        <p:spPr>
          <a:xfrm>
            <a:off x="2831597" y="3510869"/>
            <a:ext cx="6651767"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想定顧客別の開拓のための取り組みを記載ください。想定顧客には国内、海外の製薬企業、ベンチャー・大学等をご検討ください。</a:t>
            </a:r>
          </a:p>
        </p:txBody>
      </p:sp>
      <p:sp>
        <p:nvSpPr>
          <p:cNvPr id="7" name="タイトル 4">
            <a:extLst>
              <a:ext uri="{FF2B5EF4-FFF2-40B4-BE49-F238E27FC236}">
                <a16:creationId xmlns:a16="http://schemas.microsoft.com/office/drawing/2014/main" id="{D76B550E-4BF9-C3BE-363D-EE9380A3D378}"/>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latin typeface="Meiryo UI"/>
                <a:ea typeface="Meiryo UI"/>
              </a:rPr>
              <a:t>（１）イ</a:t>
            </a:r>
            <a:r>
              <a:rPr lang="en-US" altLang="ja-JP">
                <a:latin typeface="Meiryo UI"/>
                <a:ea typeface="Meiryo UI"/>
              </a:rPr>
              <a:t>.</a:t>
            </a:r>
            <a:r>
              <a:rPr lang="ja-JP" altLang="en-US">
                <a:latin typeface="Meiryo UI"/>
                <a:ea typeface="Meiryo UI"/>
              </a:rPr>
              <a:t>事業の継続性｜受託製造パイプラインの増加計画｜顧客開拓・基盤づくりのための計画</a:t>
            </a:r>
            <a:endParaRPr lang="ja-JP" altLang="en-US"/>
          </a:p>
        </p:txBody>
      </p:sp>
    </p:spTree>
    <p:extLst>
      <p:ext uri="{BB962C8B-B14F-4D97-AF65-F5344CB8AC3E}">
        <p14:creationId xmlns:p14="http://schemas.microsoft.com/office/powerpoint/2010/main" val="3383135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78B6C6-97EA-B818-9961-341F0A1613B0}"/>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DA7874D-B4A7-8F2F-58A6-7A84C56E6C61}"/>
              </a:ext>
            </a:extLst>
          </p:cNvPr>
          <p:cNvGraphicFramePr>
            <a:graphicFrameLocks noChangeAspect="1"/>
          </p:cNvGraphicFramePr>
          <p:nvPr>
            <p:custDataLst>
              <p:tags r:id="rId1"/>
            </p:custDataLst>
            <p:extLst>
              <p:ext uri="{D42A27DB-BD31-4B8C-83A1-F6EECF244321}">
                <p14:modId xmlns:p14="http://schemas.microsoft.com/office/powerpoint/2010/main" val="26849863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ADA7874D-B4A7-8F2F-58A6-7A84C56E6C6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96A40C03-B23A-59C9-2CA8-14D699D16858}"/>
              </a:ext>
            </a:extLst>
          </p:cNvPr>
          <p:cNvSpPr>
            <a:spLocks noGrp="1"/>
          </p:cNvSpPr>
          <p:nvPr>
            <p:ph type="title"/>
          </p:nvPr>
        </p:nvSpPr>
        <p:spPr>
          <a:xfrm>
            <a:off x="630000" y="3265511"/>
            <a:ext cx="10933350" cy="664797"/>
          </a:xfrm>
        </p:spPr>
        <p:txBody>
          <a:bodyPr vert="horz"/>
          <a:lstStyle/>
          <a:p>
            <a:pPr algn="ctr"/>
            <a:r>
              <a:rPr kumimoji="1" lang="ja-JP" altLang="en-US" sz="4800" b="1">
                <a:solidFill>
                  <a:schemeClr val="tx1"/>
                </a:solidFill>
              </a:rPr>
              <a:t>ウ．事業の実施能力</a:t>
            </a:r>
          </a:p>
        </p:txBody>
      </p:sp>
    </p:spTree>
    <p:extLst>
      <p:ext uri="{BB962C8B-B14F-4D97-AF65-F5344CB8AC3E}">
        <p14:creationId xmlns:p14="http://schemas.microsoft.com/office/powerpoint/2010/main" val="1282671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ADD2C7-22BA-954A-99E9-39B8A082BAD8}"/>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0162866-FED8-3FF4-12F0-D2090202821D}"/>
              </a:ext>
            </a:extLst>
          </p:cNvPr>
          <p:cNvGraphicFramePr>
            <a:graphicFrameLocks noChangeAspect="1"/>
          </p:cNvGraphicFramePr>
          <p:nvPr>
            <p:custDataLst>
              <p:tags r:id="rId1"/>
            </p:custDataLst>
            <p:extLst>
              <p:ext uri="{D42A27DB-BD31-4B8C-83A1-F6EECF244321}">
                <p14:modId xmlns:p14="http://schemas.microsoft.com/office/powerpoint/2010/main" val="26444485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90162866-FED8-3FF4-12F0-D209020282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吹き出し: 四角形 48">
            <a:extLst>
              <a:ext uri="{FF2B5EF4-FFF2-40B4-BE49-F238E27FC236}">
                <a16:creationId xmlns:a16="http://schemas.microsoft.com/office/drawing/2014/main" id="{C1BCD73C-E231-F110-057C-1CD6C4C2C6B5}"/>
              </a:ext>
            </a:extLst>
          </p:cNvPr>
          <p:cNvSpPr/>
          <p:nvPr/>
        </p:nvSpPr>
        <p:spPr>
          <a:xfrm flipH="1">
            <a:off x="7616845" y="10433"/>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本ページは共同申請の場合のみ提出</a:t>
            </a:r>
            <a:endParaRPr kumimoji="1" lang="en-US" altLang="ja-JP" sz="1600">
              <a:solidFill>
                <a:srgbClr val="FF0000"/>
              </a:solidFill>
              <a:latin typeface="Meiryo UI" panose="020B0604030504040204" pitchFamily="50" charset="-128"/>
              <a:ea typeface="Meiryo UI" panose="020B0604030504040204" pitchFamily="50" charset="-128"/>
            </a:endParaRPr>
          </a:p>
        </p:txBody>
      </p:sp>
      <p:sp>
        <p:nvSpPr>
          <p:cNvPr id="27" name="角丸四角形 26">
            <a:extLst>
              <a:ext uri="{FF2B5EF4-FFF2-40B4-BE49-F238E27FC236}">
                <a16:creationId xmlns:a16="http://schemas.microsoft.com/office/drawing/2014/main" id="{CC9C4B46-A69F-39EE-09BA-7F1CEF137EB5}"/>
              </a:ext>
            </a:extLst>
          </p:cNvPr>
          <p:cNvSpPr/>
          <p:nvPr/>
        </p:nvSpPr>
        <p:spPr>
          <a:xfrm>
            <a:off x="346824"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社（申請の主たる事業者）</a:t>
            </a:r>
          </a:p>
        </p:txBody>
      </p:sp>
      <p:sp>
        <p:nvSpPr>
          <p:cNvPr id="29" name="角丸四角形 28">
            <a:extLst>
              <a:ext uri="{FF2B5EF4-FFF2-40B4-BE49-F238E27FC236}">
                <a16:creationId xmlns:a16="http://schemas.microsoft.com/office/drawing/2014/main" id="{28CE0F54-6E04-43AD-CC58-0D11DB10C839}"/>
              </a:ext>
            </a:extLst>
          </p:cNvPr>
          <p:cNvSpPr/>
          <p:nvPr/>
        </p:nvSpPr>
        <p:spPr>
          <a:xfrm>
            <a:off x="4262252"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8" name="角丸四角形 37">
            <a:extLst>
              <a:ext uri="{FF2B5EF4-FFF2-40B4-BE49-F238E27FC236}">
                <a16:creationId xmlns:a16="http://schemas.microsoft.com/office/drawing/2014/main" id="{A8FBB12A-A38E-A807-A821-47E4ECD6186E}"/>
              </a:ext>
            </a:extLst>
          </p:cNvPr>
          <p:cNvSpPr/>
          <p:nvPr/>
        </p:nvSpPr>
        <p:spPr>
          <a:xfrm>
            <a:off x="8177681"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 name="テキスト ボックス 2">
            <a:extLst>
              <a:ext uri="{FF2B5EF4-FFF2-40B4-BE49-F238E27FC236}">
                <a16:creationId xmlns:a16="http://schemas.microsoft.com/office/drawing/2014/main" id="{B5DA7203-52B8-41DB-95F4-C153AADF85EB}"/>
              </a:ext>
            </a:extLst>
          </p:cNvPr>
          <p:cNvSpPr txBox="1"/>
          <p:nvPr/>
        </p:nvSpPr>
        <p:spPr>
          <a:xfrm>
            <a:off x="793290" y="20829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A</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EB3E7771-344D-22D4-5C04-1BB062ECD441}"/>
              </a:ext>
            </a:extLst>
          </p:cNvPr>
          <p:cNvSpPr txBox="1"/>
          <p:nvPr/>
        </p:nvSpPr>
        <p:spPr>
          <a:xfrm>
            <a:off x="598396" y="24823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3" name="テキスト ボックス 52">
            <a:extLst>
              <a:ext uri="{FF2B5EF4-FFF2-40B4-BE49-F238E27FC236}">
                <a16:creationId xmlns:a16="http://schemas.microsoft.com/office/drawing/2014/main" id="{683F75D9-C91E-CC37-A8BD-9DDA5276D790}"/>
              </a:ext>
            </a:extLst>
          </p:cNvPr>
          <p:cNvSpPr txBox="1"/>
          <p:nvPr/>
        </p:nvSpPr>
        <p:spPr>
          <a:xfrm>
            <a:off x="4727246" y="20360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B</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C1888212-373B-9E4A-4DDC-372A2C70D40C}"/>
              </a:ext>
            </a:extLst>
          </p:cNvPr>
          <p:cNvSpPr txBox="1"/>
          <p:nvPr/>
        </p:nvSpPr>
        <p:spPr>
          <a:xfrm>
            <a:off x="8624147" y="20360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C</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93E5F823-610A-DAE5-34B7-E8DF277F77A6}"/>
              </a:ext>
            </a:extLst>
          </p:cNvPr>
          <p:cNvSpPr txBox="1"/>
          <p:nvPr/>
        </p:nvSpPr>
        <p:spPr>
          <a:xfrm>
            <a:off x="4494347" y="24700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a:extLst>
              <a:ext uri="{FF2B5EF4-FFF2-40B4-BE49-F238E27FC236}">
                <a16:creationId xmlns:a16="http://schemas.microsoft.com/office/drawing/2014/main" id="{3F9A93D1-3F46-B111-6962-07B1F0FA9566}"/>
              </a:ext>
            </a:extLst>
          </p:cNvPr>
          <p:cNvSpPr txBox="1"/>
          <p:nvPr/>
        </p:nvSpPr>
        <p:spPr>
          <a:xfrm>
            <a:off x="8422977" y="24416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28" name="二等辺三角形 27">
            <a:extLst>
              <a:ext uri="{FF2B5EF4-FFF2-40B4-BE49-F238E27FC236}">
                <a16:creationId xmlns:a16="http://schemas.microsoft.com/office/drawing/2014/main" id="{E424710A-7D00-0577-1D6F-A7A192B14E51}"/>
              </a:ext>
            </a:extLst>
          </p:cNvPr>
          <p:cNvSpPr/>
          <p:nvPr/>
        </p:nvSpPr>
        <p:spPr>
          <a:xfrm flipV="1">
            <a:off x="3547701" y="5253710"/>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F70416FB-50FA-D831-D026-1609E2D86EBB}"/>
              </a:ext>
            </a:extLst>
          </p:cNvPr>
          <p:cNvSpPr txBox="1"/>
          <p:nvPr/>
        </p:nvSpPr>
        <p:spPr>
          <a:xfrm>
            <a:off x="2471692" y="5602908"/>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lumMod val="50000"/>
                  </a:schemeClr>
                </a:solidFill>
                <a:latin typeface="Meiryo UI" panose="020B0604030504040204" pitchFamily="50" charset="-128"/>
                <a:ea typeface="Meiryo UI" panose="020B0604030504040204" pitchFamily="50" charset="-128"/>
              </a:rPr>
              <a:t>（提案事業の目的：○○）の実現</a:t>
            </a:r>
          </a:p>
        </p:txBody>
      </p:sp>
      <p:sp>
        <p:nvSpPr>
          <p:cNvPr id="8" name="正方形/長方形 7">
            <a:extLst>
              <a:ext uri="{FF2B5EF4-FFF2-40B4-BE49-F238E27FC236}">
                <a16:creationId xmlns:a16="http://schemas.microsoft.com/office/drawing/2014/main" id="{7A70E635-DD0E-8FF2-5938-F63397B3ADCF}"/>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
        <p:nvSpPr>
          <p:cNvPr id="52" name="TextBox 51">
            <a:extLst>
              <a:ext uri="{FF2B5EF4-FFF2-40B4-BE49-F238E27FC236}">
                <a16:creationId xmlns:a16="http://schemas.microsoft.com/office/drawing/2014/main" id="{AC05F965-8140-6607-FEC6-F7A654FFF200}"/>
              </a:ext>
            </a:extLst>
          </p:cNvPr>
          <p:cNvSpPr txBox="1"/>
          <p:nvPr/>
        </p:nvSpPr>
        <p:spPr>
          <a:xfrm>
            <a:off x="854744" y="3838567"/>
            <a:ext cx="1047600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共同実施として参加する企業等各提案者の本事業における役割分担を簡潔に記載ください。</a:t>
            </a:r>
            <a:endParaRPr lang="en-US" altLang="ja-JP" sz="1400">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2E42577B-8A7A-FE0E-03E4-E632459B7537}"/>
              </a:ext>
            </a:extLst>
          </p:cNvPr>
          <p:cNvSpPr txBox="1">
            <a:spLocks/>
          </p:cNvSpPr>
          <p:nvPr/>
        </p:nvSpPr>
        <p:spPr>
          <a:xfrm>
            <a:off x="155999" y="648000"/>
            <a:ext cx="11879999"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a:solidFill>
                  <a:schemeClr val="tx1"/>
                </a:solidFill>
              </a:rPr>
              <a:t>xx</a:t>
            </a:r>
            <a:r>
              <a:rPr lang="ja-JP" altLang="en-US">
                <a:solidFill>
                  <a:schemeClr val="tx1"/>
                </a:solidFill>
              </a:rPr>
              <a:t>が申請の主たる事業者となり、</a:t>
            </a:r>
            <a:r>
              <a:rPr lang="en-US" altLang="ja-JP">
                <a:solidFill>
                  <a:schemeClr val="tx1"/>
                </a:solidFill>
              </a:rPr>
              <a:t>xx</a:t>
            </a:r>
            <a:r>
              <a:rPr lang="ja-JP" altLang="en-US">
                <a:solidFill>
                  <a:schemeClr val="tx1"/>
                </a:solidFill>
              </a:rPr>
              <a:t>等と連携しながら、</a:t>
            </a:r>
            <a:r>
              <a:rPr lang="en-US" altLang="ja-JP">
                <a:solidFill>
                  <a:schemeClr val="tx1"/>
                </a:solidFill>
              </a:rPr>
              <a:t>xx</a:t>
            </a:r>
            <a:r>
              <a:rPr lang="ja-JP" altLang="en-US">
                <a:solidFill>
                  <a:schemeClr val="tx1"/>
                </a:solidFill>
              </a:rPr>
              <a:t>の実現に向けた体制を構築する</a:t>
            </a:r>
            <a:endParaRPr kumimoji="1" lang="en-US">
              <a:solidFill>
                <a:schemeClr val="tx1"/>
              </a:solidFill>
            </a:endParaRPr>
          </a:p>
        </p:txBody>
      </p:sp>
      <p:cxnSp>
        <p:nvCxnSpPr>
          <p:cNvPr id="7" name="直線コネクタ 6">
            <a:extLst>
              <a:ext uri="{FF2B5EF4-FFF2-40B4-BE49-F238E27FC236}">
                <a16:creationId xmlns:a16="http://schemas.microsoft.com/office/drawing/2014/main" id="{5F7E1CE1-4C2E-222F-8A88-B764EF170CA7}"/>
              </a:ext>
            </a:extLst>
          </p:cNvPr>
          <p:cNvCxnSpPr>
            <a:cxnSpLocks/>
          </p:cNvCxnSpPr>
          <p:nvPr/>
        </p:nvCxnSpPr>
        <p:spPr>
          <a:xfrm flipV="1">
            <a:off x="155999"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タイトル 4">
            <a:extLst>
              <a:ext uri="{FF2B5EF4-FFF2-40B4-BE49-F238E27FC236}">
                <a16:creationId xmlns:a16="http://schemas.microsoft.com/office/drawing/2014/main" id="{6C0F2B8C-F7E4-C44D-FF29-58B9B82C50C6}"/>
              </a:ext>
            </a:extLst>
          </p:cNvPr>
          <p:cNvSpPr>
            <a:spLocks noGrp="1"/>
          </p:cNvSpPr>
          <p:nvPr>
            <p:ph type="title"/>
          </p:nvPr>
        </p:nvSpPr>
        <p:spPr>
          <a:xfrm>
            <a:off x="628650" y="180000"/>
            <a:ext cx="10934699" cy="221599"/>
          </a:xfrm>
        </p:spPr>
        <p:txBody>
          <a:bodyPr vert="horz"/>
          <a:lstStyle/>
          <a:p>
            <a:r>
              <a:rPr lang="ja-JP" altLang="en-US" sz="1600"/>
              <a:t>（１）ウ</a:t>
            </a:r>
            <a:r>
              <a:rPr lang="en-US" altLang="ja-JP" sz="1600"/>
              <a:t>.</a:t>
            </a:r>
            <a:r>
              <a:rPr lang="ja-JP" altLang="en-US" sz="1600"/>
              <a:t>事業の実施能力｜共同申請の役割分担</a:t>
            </a:r>
          </a:p>
        </p:txBody>
      </p:sp>
    </p:spTree>
    <p:extLst>
      <p:ext uri="{BB962C8B-B14F-4D97-AF65-F5344CB8AC3E}">
        <p14:creationId xmlns:p14="http://schemas.microsoft.com/office/powerpoint/2010/main" val="4015223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6B03C-E747-76C0-8E8C-1EC75C1F3D0D}"/>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55FE7B6-950F-92D6-1C14-4582C5BC0D66}"/>
              </a:ext>
            </a:extLst>
          </p:cNvPr>
          <p:cNvGraphicFramePr>
            <a:graphicFrameLocks noChangeAspect="1"/>
          </p:cNvGraphicFramePr>
          <p:nvPr>
            <p:custDataLst>
              <p:tags r:id="rId1"/>
            </p:custDataLst>
            <p:extLst>
              <p:ext uri="{D42A27DB-BD31-4B8C-83A1-F6EECF244321}">
                <p14:modId xmlns:p14="http://schemas.microsoft.com/office/powerpoint/2010/main" val="38534055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155FE7B6-950F-92D6-1C14-4582C5BC0D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B9887CBB-8333-C1D6-5758-A7BFC7E69245}"/>
              </a:ext>
            </a:extLst>
          </p:cNvPr>
          <p:cNvSpPr>
            <a:spLocks noGrp="1"/>
          </p:cNvSpPr>
          <p:nvPr>
            <p:ph type="title"/>
          </p:nvPr>
        </p:nvSpPr>
        <p:spPr/>
        <p:txBody>
          <a:bodyPr vert="horz"/>
          <a:lstStyle/>
          <a:p>
            <a:r>
              <a:rPr lang="ja-JP" altLang="en-US"/>
              <a:t>（１）ウ</a:t>
            </a:r>
            <a:r>
              <a:rPr lang="en-US" altLang="ja-JP"/>
              <a:t>.</a:t>
            </a:r>
            <a:r>
              <a:rPr lang="ja-JP" altLang="en-US"/>
              <a:t>事業の実施能力｜</a:t>
            </a:r>
            <a:r>
              <a:rPr lang="en-US" altLang="ja-JP"/>
              <a:t>GMP</a:t>
            </a:r>
            <a:r>
              <a:rPr lang="ja-JP" altLang="en-US"/>
              <a:t>に準拠した施設整備等の実績</a:t>
            </a:r>
          </a:p>
        </p:txBody>
      </p:sp>
      <p:sp>
        <p:nvSpPr>
          <p:cNvPr id="49" name="コンテンツ プレースホルダー 5">
            <a:extLst>
              <a:ext uri="{FF2B5EF4-FFF2-40B4-BE49-F238E27FC236}">
                <a16:creationId xmlns:a16="http://schemas.microsoft.com/office/drawing/2014/main" id="{04C84779-CB47-15CA-E123-F79DC3ABE3D4}"/>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a:t>当社の保有・連携する各拠点のモダリティ対応状況、当局査察実績、</a:t>
            </a:r>
            <a:r>
              <a:rPr lang="en-US" altLang="ja-JP"/>
              <a:t>SOP</a:t>
            </a:r>
            <a:r>
              <a:rPr lang="ja-JP" altLang="en-US"/>
              <a:t>整備状況、</a:t>
            </a:r>
            <a:r>
              <a:rPr lang="en-US" altLang="ja-JP"/>
              <a:t>GMP/GCTP</a:t>
            </a:r>
            <a:r>
              <a:rPr lang="ja-JP" altLang="en-US"/>
              <a:t>準拠</a:t>
            </a:r>
            <a:r>
              <a:rPr lang="en-US" altLang="ja-JP"/>
              <a:t>CPC</a:t>
            </a:r>
            <a:r>
              <a:rPr lang="ja-JP" altLang="en-US"/>
              <a:t>等整備状況は以下の通り</a:t>
            </a:r>
          </a:p>
        </p:txBody>
      </p:sp>
      <p:sp>
        <p:nvSpPr>
          <p:cNvPr id="2" name="正方形/長方形 17">
            <a:extLst>
              <a:ext uri="{FF2B5EF4-FFF2-40B4-BE49-F238E27FC236}">
                <a16:creationId xmlns:a16="http://schemas.microsoft.com/office/drawing/2014/main" id="{2A1F37D1-CD74-256A-D9CA-FEDF5B24CCA1}"/>
              </a:ext>
            </a:extLst>
          </p:cNvPr>
          <p:cNvSpPr/>
          <p:nvPr/>
        </p:nvSpPr>
        <p:spPr>
          <a:xfrm>
            <a:off x="628649" y="3361111"/>
            <a:ext cx="1482955" cy="102782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当局査察実績</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 name="正方形/長方形 17">
            <a:extLst>
              <a:ext uri="{FF2B5EF4-FFF2-40B4-BE49-F238E27FC236}">
                <a16:creationId xmlns:a16="http://schemas.microsoft.com/office/drawing/2014/main" id="{D42498DB-E71F-313E-6EB5-FAB9210FF653}"/>
              </a:ext>
            </a:extLst>
          </p:cNvPr>
          <p:cNvSpPr/>
          <p:nvPr/>
        </p:nvSpPr>
        <p:spPr>
          <a:xfrm>
            <a:off x="2202224" y="3361111"/>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6" name="正方形/長方形 17">
            <a:extLst>
              <a:ext uri="{FF2B5EF4-FFF2-40B4-BE49-F238E27FC236}">
                <a16:creationId xmlns:a16="http://schemas.microsoft.com/office/drawing/2014/main" id="{6FCE5595-FB80-7C7D-D76E-DE597AB01229}"/>
              </a:ext>
            </a:extLst>
          </p:cNvPr>
          <p:cNvSpPr/>
          <p:nvPr/>
        </p:nvSpPr>
        <p:spPr>
          <a:xfrm>
            <a:off x="628649" y="4456598"/>
            <a:ext cx="1482955" cy="102782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400">
                <a:solidFill>
                  <a:schemeClr val="tx1"/>
                </a:solidFill>
                <a:latin typeface="Meiryo UI"/>
                <a:ea typeface="Meiryo UI"/>
              </a:rPr>
              <a:t>SOP</a:t>
            </a:r>
            <a:r>
              <a:rPr lang="ja-JP" altLang="en-US" sz="1400">
                <a:solidFill>
                  <a:schemeClr val="tx1"/>
                </a:solidFill>
                <a:latin typeface="Meiryo UI"/>
                <a:ea typeface="Meiryo UI"/>
              </a:rPr>
              <a:t>整備状況</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17">
            <a:extLst>
              <a:ext uri="{FF2B5EF4-FFF2-40B4-BE49-F238E27FC236}">
                <a16:creationId xmlns:a16="http://schemas.microsoft.com/office/drawing/2014/main" id="{120C6B10-C754-D213-5FD5-CFABB00F45EB}"/>
              </a:ext>
            </a:extLst>
          </p:cNvPr>
          <p:cNvSpPr/>
          <p:nvPr/>
        </p:nvSpPr>
        <p:spPr>
          <a:xfrm>
            <a:off x="2202224" y="4456598"/>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p:txBody>
      </p:sp>
      <p:sp>
        <p:nvSpPr>
          <p:cNvPr id="9" name="正方形/長方形 17">
            <a:extLst>
              <a:ext uri="{FF2B5EF4-FFF2-40B4-BE49-F238E27FC236}">
                <a16:creationId xmlns:a16="http://schemas.microsoft.com/office/drawing/2014/main" id="{738FF1EC-096D-6B70-B409-7FC93425E624}"/>
              </a:ext>
            </a:extLst>
          </p:cNvPr>
          <p:cNvSpPr/>
          <p:nvPr/>
        </p:nvSpPr>
        <p:spPr>
          <a:xfrm>
            <a:off x="628649" y="5552085"/>
            <a:ext cx="1482955" cy="102782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00" dirty="0">
                <a:solidFill>
                  <a:schemeClr val="tx1"/>
                </a:solidFill>
                <a:ea typeface="+mn-lt"/>
              </a:rPr>
              <a:t>CPC</a:t>
            </a:r>
            <a:r>
              <a:rPr lang="ja-JP" altLang="en-US" sz="1400" dirty="0">
                <a:solidFill>
                  <a:schemeClr val="tx1"/>
                </a:solidFill>
                <a:latin typeface="Meiryo UI"/>
                <a:ea typeface="Meiryo UI"/>
              </a:rPr>
              <a:t>等整備状況</a:t>
            </a:r>
            <a:r>
              <a:rPr lang="ja-JP" altLang="en-US" sz="1200" dirty="0">
                <a:solidFill>
                  <a:schemeClr val="tx1"/>
                </a:solidFill>
                <a:latin typeface="Meiryo UI"/>
                <a:ea typeface="Meiryo UI"/>
              </a:rPr>
              <a:t>（</a:t>
            </a:r>
            <a:r>
              <a:rPr lang="en-US" sz="1200" dirty="0">
                <a:solidFill>
                  <a:schemeClr val="tx1"/>
                </a:solidFill>
                <a:ea typeface="+mn-lt"/>
              </a:rPr>
              <a:t>GMP/GCTP</a:t>
            </a:r>
            <a:r>
              <a:rPr lang="ja-JP" sz="1200" dirty="0">
                <a:solidFill>
                  <a:schemeClr val="tx1"/>
                </a:solidFill>
                <a:latin typeface="Meiryo UI"/>
                <a:ea typeface="Meiryo UI"/>
              </a:rPr>
              <a:t>準拠</a:t>
            </a:r>
            <a:r>
              <a:rPr lang="ja-JP" altLang="en-US" sz="1200" dirty="0">
                <a:solidFill>
                  <a:schemeClr val="tx1"/>
                </a:solidFill>
                <a:latin typeface="Meiryo UI"/>
                <a:ea typeface="Meiryo UI"/>
              </a:rPr>
              <a:t>のものは</a:t>
            </a:r>
            <a:r>
              <a:rPr lang="ja-JP" altLang="en-US" sz="1200" b="1" dirty="0">
                <a:solidFill>
                  <a:schemeClr val="tx1"/>
                </a:solidFill>
                <a:latin typeface="Meiryo UI"/>
                <a:ea typeface="Meiryo UI"/>
              </a:rPr>
              <a:t>太字</a:t>
            </a:r>
            <a:r>
              <a:rPr lang="ja-JP" altLang="en-US" sz="1200" dirty="0">
                <a:solidFill>
                  <a:schemeClr val="tx1"/>
                </a:solidFill>
                <a:latin typeface="Meiryo UI"/>
                <a:ea typeface="Meiryo UI"/>
              </a:rPr>
              <a:t>）</a:t>
            </a:r>
            <a:endParaRPr lang="en-US" dirty="0"/>
          </a:p>
        </p:txBody>
      </p:sp>
      <p:sp>
        <p:nvSpPr>
          <p:cNvPr id="10" name="正方形/長方形 17">
            <a:extLst>
              <a:ext uri="{FF2B5EF4-FFF2-40B4-BE49-F238E27FC236}">
                <a16:creationId xmlns:a16="http://schemas.microsoft.com/office/drawing/2014/main" id="{4F69554E-AC84-19DD-85C6-BC404D75BE40}"/>
              </a:ext>
            </a:extLst>
          </p:cNvPr>
          <p:cNvSpPr/>
          <p:nvPr/>
        </p:nvSpPr>
        <p:spPr>
          <a:xfrm>
            <a:off x="2202224" y="5552085"/>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CPC</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室</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（数量）整備</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21" name="正方形/長方形 17">
            <a:extLst>
              <a:ext uri="{FF2B5EF4-FFF2-40B4-BE49-F238E27FC236}">
                <a16:creationId xmlns:a16="http://schemas.microsoft.com/office/drawing/2014/main" id="{BF5E95F2-A842-47BF-B981-1E79AE64A3D5}"/>
              </a:ext>
            </a:extLst>
          </p:cNvPr>
          <p:cNvSpPr/>
          <p:nvPr/>
        </p:nvSpPr>
        <p:spPr>
          <a:xfrm>
            <a:off x="7085308" y="3361111"/>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1F330C2C-BD2F-A8D5-3432-E7272F884630}"/>
              </a:ext>
            </a:extLst>
          </p:cNvPr>
          <p:cNvSpPr/>
          <p:nvPr/>
        </p:nvSpPr>
        <p:spPr>
          <a:xfrm>
            <a:off x="7085308" y="4456598"/>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p:txBody>
      </p:sp>
      <p:sp>
        <p:nvSpPr>
          <p:cNvPr id="23" name="正方形/長方形 17">
            <a:extLst>
              <a:ext uri="{FF2B5EF4-FFF2-40B4-BE49-F238E27FC236}">
                <a16:creationId xmlns:a16="http://schemas.microsoft.com/office/drawing/2014/main" id="{318A502A-A85E-AA4F-4331-046D93445C81}"/>
              </a:ext>
            </a:extLst>
          </p:cNvPr>
          <p:cNvSpPr/>
          <p:nvPr/>
        </p:nvSpPr>
        <p:spPr>
          <a:xfrm>
            <a:off x="7085308" y="5552085"/>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CPC</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室</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（数量）整備</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25" name="正方形/長方形 17">
            <a:extLst>
              <a:ext uri="{FF2B5EF4-FFF2-40B4-BE49-F238E27FC236}">
                <a16:creationId xmlns:a16="http://schemas.microsoft.com/office/drawing/2014/main" id="{61A0487B-B60F-3441-70E3-CB617F22ACB5}"/>
              </a:ext>
            </a:extLst>
          </p:cNvPr>
          <p:cNvSpPr/>
          <p:nvPr/>
        </p:nvSpPr>
        <p:spPr>
          <a:xfrm>
            <a:off x="9526850" y="3361111"/>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9A13BC7-3E25-DB4B-5616-E5FCE2482195}"/>
              </a:ext>
            </a:extLst>
          </p:cNvPr>
          <p:cNvSpPr/>
          <p:nvPr/>
        </p:nvSpPr>
        <p:spPr>
          <a:xfrm>
            <a:off x="9526850" y="4456598"/>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p:txBody>
      </p:sp>
      <p:sp>
        <p:nvSpPr>
          <p:cNvPr id="27" name="正方形/長方形 17">
            <a:extLst>
              <a:ext uri="{FF2B5EF4-FFF2-40B4-BE49-F238E27FC236}">
                <a16:creationId xmlns:a16="http://schemas.microsoft.com/office/drawing/2014/main" id="{64EFDABF-2F27-D1DD-B954-D7CF7DE9FFF4}"/>
              </a:ext>
            </a:extLst>
          </p:cNvPr>
          <p:cNvSpPr/>
          <p:nvPr/>
        </p:nvSpPr>
        <p:spPr>
          <a:xfrm>
            <a:off x="9526850" y="5552085"/>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CPC</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室</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（数量）整備</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17" name="正方形/長方形 17">
            <a:extLst>
              <a:ext uri="{FF2B5EF4-FFF2-40B4-BE49-F238E27FC236}">
                <a16:creationId xmlns:a16="http://schemas.microsoft.com/office/drawing/2014/main" id="{F3E1B004-865F-E577-7C71-FD2961161889}"/>
              </a:ext>
            </a:extLst>
          </p:cNvPr>
          <p:cNvSpPr/>
          <p:nvPr/>
        </p:nvSpPr>
        <p:spPr>
          <a:xfrm>
            <a:off x="4643766" y="3361111"/>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による査察（</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年）</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0BD8006-4C5C-9B84-8B7F-DD853D835895}"/>
              </a:ext>
            </a:extLst>
          </p:cNvPr>
          <p:cNvSpPr/>
          <p:nvPr/>
        </p:nvSpPr>
        <p:spPr>
          <a:xfrm>
            <a:off x="4643766" y="4456598"/>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に関する</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SOP</a:t>
            </a:r>
          </a:p>
        </p:txBody>
      </p:sp>
      <p:sp>
        <p:nvSpPr>
          <p:cNvPr id="19" name="正方形/長方形 17">
            <a:extLst>
              <a:ext uri="{FF2B5EF4-FFF2-40B4-BE49-F238E27FC236}">
                <a16:creationId xmlns:a16="http://schemas.microsoft.com/office/drawing/2014/main" id="{3D55A57D-EAAC-10A4-75EA-234C88ED8DC3}"/>
              </a:ext>
            </a:extLst>
          </p:cNvPr>
          <p:cNvSpPr/>
          <p:nvPr/>
        </p:nvSpPr>
        <p:spPr>
          <a:xfrm>
            <a:off x="4643766" y="5552085"/>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CPC</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室</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a:p>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を</a:t>
            </a:r>
            <a:r>
              <a:rPr lang="en-US" altLang="ja-JP" sz="1400">
                <a:solidFill>
                  <a:schemeClr val="tx1">
                    <a:lumMod val="50000"/>
                    <a:lumOff val="50000"/>
                  </a:schemeClr>
                </a:solidFill>
                <a:latin typeface="Meiryo UI" panose="020B0604030504040204" pitchFamily="50" charset="-128"/>
                <a:ea typeface="Meiryo UI" panose="020B0604030504040204" pitchFamily="50" charset="-128"/>
              </a:rPr>
              <a:t>XX</a:t>
            </a:r>
            <a:r>
              <a:rPr lang="ja-JP" altLang="en-US" sz="1400">
                <a:solidFill>
                  <a:schemeClr val="tx1">
                    <a:lumMod val="50000"/>
                    <a:lumOff val="50000"/>
                  </a:schemeClr>
                </a:solidFill>
                <a:latin typeface="Meiryo UI" panose="020B0604030504040204" pitchFamily="50" charset="-128"/>
                <a:ea typeface="Meiryo UI" panose="020B0604030504040204" pitchFamily="50" charset="-128"/>
              </a:rPr>
              <a:t>（数量）整備</a:t>
            </a:r>
            <a:endParaRPr lang="en-US" altLang="ja-JP" sz="140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51" name="TextBox 51">
            <a:extLst>
              <a:ext uri="{FF2B5EF4-FFF2-40B4-BE49-F238E27FC236}">
                <a16:creationId xmlns:a16="http://schemas.microsoft.com/office/drawing/2014/main" id="{5AB55C87-BE11-AD49-2434-AEB2250137E2}"/>
              </a:ext>
            </a:extLst>
          </p:cNvPr>
          <p:cNvSpPr txBox="1"/>
          <p:nvPr/>
        </p:nvSpPr>
        <p:spPr>
          <a:xfrm>
            <a:off x="3759525" y="4586077"/>
            <a:ext cx="8033406" cy="73778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拠点ごとに整備している</a:t>
            </a:r>
            <a:r>
              <a:rPr lang="en-US" altLang="ja-JP" sz="1400">
                <a:solidFill>
                  <a:srgbClr val="2E3558"/>
                </a:solidFill>
                <a:latin typeface="Meiryo UI" panose="020B0604030504040204" pitchFamily="50" charset="-128"/>
                <a:ea typeface="Meiryo UI" panose="020B0604030504040204" pitchFamily="50" charset="-128"/>
              </a:rPr>
              <a:t>SOP</a:t>
            </a:r>
            <a:r>
              <a:rPr lang="ja-JP" altLang="en-US" sz="1400">
                <a:solidFill>
                  <a:srgbClr val="2E3558"/>
                </a:solidFill>
                <a:latin typeface="Meiryo UI" panose="020B0604030504040204" pitchFamily="50" charset="-128"/>
                <a:ea typeface="Meiryo UI" panose="020B0604030504040204" pitchFamily="50" charset="-128"/>
              </a:rPr>
              <a:t>について概略を記載ください。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11" name="TextBox 51">
            <a:extLst>
              <a:ext uri="{FF2B5EF4-FFF2-40B4-BE49-F238E27FC236}">
                <a16:creationId xmlns:a16="http://schemas.microsoft.com/office/drawing/2014/main" id="{0D4F1D47-2B33-42E6-F8F0-38C080ABD101}"/>
              </a:ext>
            </a:extLst>
          </p:cNvPr>
          <p:cNvSpPr txBox="1"/>
          <p:nvPr/>
        </p:nvSpPr>
        <p:spPr>
          <a:xfrm>
            <a:off x="3759524" y="5651905"/>
            <a:ext cx="8033406" cy="73778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拠点ごとに整備している</a:t>
            </a:r>
            <a:r>
              <a:rPr lang="en-US" altLang="ja-JP" sz="1400" dirty="0">
                <a:solidFill>
                  <a:srgbClr val="2E3558"/>
                </a:solidFill>
                <a:latin typeface="Meiryo UI" panose="020B0604030504040204" pitchFamily="50" charset="-128"/>
                <a:ea typeface="Meiryo UI" panose="020B0604030504040204" pitchFamily="50" charset="-128"/>
              </a:rPr>
              <a:t>CPC</a:t>
            </a:r>
            <a:r>
              <a:rPr lang="ja-JP" altLang="en-US" sz="1400" dirty="0">
                <a:solidFill>
                  <a:srgbClr val="2E3558"/>
                </a:solidFill>
                <a:latin typeface="Meiryo UI" panose="020B0604030504040204" pitchFamily="50" charset="-128"/>
                <a:ea typeface="Meiryo UI" panose="020B0604030504040204" pitchFamily="50" charset="-128"/>
              </a:rPr>
              <a:t>等施設の整備状況について概略を記載ください。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en-US" altLang="ja-JP" sz="1400" dirty="0">
                <a:solidFill>
                  <a:srgbClr val="2E3558"/>
                </a:solidFill>
                <a:latin typeface="Meiryo UI" panose="020B0604030504040204" pitchFamily="50" charset="-128"/>
                <a:ea typeface="Meiryo UI" panose="020B0604030504040204" pitchFamily="50" charset="-128"/>
              </a:rPr>
              <a:t>GMP/GCTP </a:t>
            </a:r>
            <a:r>
              <a:rPr lang="ja-JP" altLang="en-US" sz="1400" dirty="0">
                <a:solidFill>
                  <a:srgbClr val="2E3558"/>
                </a:solidFill>
                <a:latin typeface="Meiryo UI" panose="020B0604030504040204" pitchFamily="50" charset="-128"/>
                <a:ea typeface="Meiryo UI" panose="020B0604030504040204" pitchFamily="50" charset="-128"/>
              </a:rPr>
              <a:t>の準拠有無にかかわらず記載ください。</a:t>
            </a:r>
            <a:r>
              <a:rPr lang="en-US" altLang="ja-JP" sz="1400" dirty="0">
                <a:solidFill>
                  <a:srgbClr val="2E3558"/>
                </a:solidFill>
                <a:latin typeface="Meiryo UI" panose="020B0604030504040204" pitchFamily="50" charset="-128"/>
                <a:ea typeface="Meiryo UI" panose="020B0604030504040204" pitchFamily="50" charset="-128"/>
              </a:rPr>
              <a:t>GMP/GCTP</a:t>
            </a:r>
            <a:r>
              <a:rPr lang="ja-JP" altLang="en-US" sz="1400" dirty="0">
                <a:solidFill>
                  <a:srgbClr val="2E3558"/>
                </a:solidFill>
                <a:latin typeface="Meiryo UI" panose="020B0604030504040204" pitchFamily="50" charset="-128"/>
                <a:ea typeface="Meiryo UI" panose="020B0604030504040204" pitchFamily="50" charset="-128"/>
              </a:rPr>
              <a:t>準拠の施設については太字としてください。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
        <p:nvSpPr>
          <p:cNvPr id="16" name="TextBox 51">
            <a:extLst>
              <a:ext uri="{FF2B5EF4-FFF2-40B4-BE49-F238E27FC236}">
                <a16:creationId xmlns:a16="http://schemas.microsoft.com/office/drawing/2014/main" id="{333CE37F-7168-AB2A-3A6A-34D3B10F1A6E}"/>
              </a:ext>
            </a:extLst>
          </p:cNvPr>
          <p:cNvSpPr txBox="1"/>
          <p:nvPr/>
        </p:nvSpPr>
        <p:spPr>
          <a:xfrm>
            <a:off x="3759525" y="3546116"/>
            <a:ext cx="8033406" cy="73778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拠点ごとに当局による査察実績を記載ください。</a:t>
            </a:r>
            <a:br>
              <a:rPr lang="en-US" altLang="ja-JP" sz="1400" dirty="0">
                <a:solidFill>
                  <a:srgbClr val="2E3558"/>
                </a:solidFill>
                <a:latin typeface="Meiryo UI" panose="020B0604030504040204" pitchFamily="50" charset="-128"/>
                <a:ea typeface="Meiryo UI" panose="020B0604030504040204" pitchFamily="50" charset="-128"/>
              </a:rPr>
            </a:b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査察実績とは</a:t>
            </a:r>
            <a:r>
              <a:rPr lang="en-US" altLang="ja-JP" sz="1400" dirty="0">
                <a:solidFill>
                  <a:srgbClr val="2E3558"/>
                </a:solidFill>
                <a:latin typeface="Meiryo UI" panose="020B0604030504040204" pitchFamily="50" charset="-128"/>
                <a:ea typeface="Meiryo UI" panose="020B0604030504040204" pitchFamily="50" charset="-128"/>
              </a:rPr>
              <a:t>GMP</a:t>
            </a:r>
            <a:r>
              <a:rPr lang="ja-JP" altLang="en-US" sz="1400" dirty="0">
                <a:solidFill>
                  <a:srgbClr val="2E3558"/>
                </a:solidFill>
                <a:latin typeface="Meiryo UI" panose="020B0604030504040204" pitchFamily="50" charset="-128"/>
                <a:ea typeface="Meiryo UI" panose="020B0604030504040204" pitchFamily="50" charset="-128"/>
              </a:rPr>
              <a:t>適合性調査等をクリアした実績を指します。</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ウェブフォーム</a:t>
            </a:r>
            <a:r>
              <a:rPr lang="en-US" altLang="ja-JP" sz="1400" dirty="0">
                <a:solidFill>
                  <a:srgbClr val="2E3558"/>
                </a:solidFill>
                <a:latin typeface="Meiryo UI" panose="020B0604030504040204" pitchFamily="50" charset="-128"/>
                <a:ea typeface="Meiryo UI" panose="020B0604030504040204" pitchFamily="50" charset="-128"/>
              </a:rPr>
              <a:t>『4-2.</a:t>
            </a:r>
            <a:r>
              <a:rPr lang="ja-JP" altLang="en-US" sz="1400" dirty="0">
                <a:solidFill>
                  <a:srgbClr val="2E3558"/>
                </a:solidFill>
                <a:latin typeface="Meiryo UI" panose="020B0604030504040204" pitchFamily="50" charset="-128"/>
                <a:ea typeface="Meiryo UI" panose="020B0604030504040204" pitchFamily="50" charset="-128"/>
              </a:rPr>
              <a:t>査察実績</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との整合をとって記載してください。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7DC17164-A4D8-499E-E376-A3201531829C}"/>
              </a:ext>
            </a:extLst>
          </p:cNvPr>
          <p:cNvGrpSpPr/>
          <p:nvPr/>
        </p:nvGrpSpPr>
        <p:grpSpPr>
          <a:xfrm>
            <a:off x="2202224" y="1430348"/>
            <a:ext cx="9675548" cy="750888"/>
            <a:chOff x="2202224" y="1430347"/>
            <a:chExt cx="9675548" cy="1000461"/>
          </a:xfrm>
        </p:grpSpPr>
        <p:sp>
          <p:nvSpPr>
            <p:cNvPr id="7" name="正方形/長方形 17">
              <a:extLst>
                <a:ext uri="{FF2B5EF4-FFF2-40B4-BE49-F238E27FC236}">
                  <a16:creationId xmlns:a16="http://schemas.microsoft.com/office/drawing/2014/main" id="{B3D991D2-A86A-E12B-2C61-19BE4F5C83F3}"/>
                </a:ext>
              </a:extLst>
            </p:cNvPr>
            <p:cNvSpPr/>
            <p:nvPr/>
          </p:nvSpPr>
          <p:spPr>
            <a:xfrm>
              <a:off x="2202224" y="1430347"/>
              <a:ext cx="9675548" cy="340363"/>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拠点名</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5" name="正方形/長方形 17">
              <a:extLst>
                <a:ext uri="{FF2B5EF4-FFF2-40B4-BE49-F238E27FC236}">
                  <a16:creationId xmlns:a16="http://schemas.microsoft.com/office/drawing/2014/main" id="{25B96F28-0155-4F59-FF63-A72E169A7D63}"/>
                </a:ext>
              </a:extLst>
            </p:cNvPr>
            <p:cNvSpPr/>
            <p:nvPr/>
          </p:nvSpPr>
          <p:spPr>
            <a:xfrm>
              <a:off x="2202224" y="1885140"/>
              <a:ext cx="2350922" cy="545668"/>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400" b="1">
                  <a:solidFill>
                    <a:schemeClr val="tx1">
                      <a:lumMod val="50000"/>
                      <a:lumOff val="50000"/>
                    </a:schemeClr>
                  </a:solidFill>
                  <a:latin typeface="Meiryo UI" panose="020B0604030504040204" pitchFamily="50" charset="-128"/>
                  <a:ea typeface="Meiryo UI" panose="020B0604030504040204" pitchFamily="50" charset="-128"/>
                </a:rPr>
                <a:t>XXX</a:t>
              </a:r>
            </a:p>
          </p:txBody>
        </p:sp>
        <p:sp>
          <p:nvSpPr>
            <p:cNvPr id="24" name="正方形/長方形 17">
              <a:extLst>
                <a:ext uri="{FF2B5EF4-FFF2-40B4-BE49-F238E27FC236}">
                  <a16:creationId xmlns:a16="http://schemas.microsoft.com/office/drawing/2014/main" id="{87C5E8D8-D82C-5AE5-32DE-F02ADC0B2FBC}"/>
                </a:ext>
              </a:extLst>
            </p:cNvPr>
            <p:cNvSpPr/>
            <p:nvPr/>
          </p:nvSpPr>
          <p:spPr>
            <a:xfrm>
              <a:off x="7085308" y="1885140"/>
              <a:ext cx="2350922" cy="545668"/>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400" b="1">
                  <a:solidFill>
                    <a:schemeClr val="tx1">
                      <a:lumMod val="50000"/>
                      <a:lumOff val="50000"/>
                    </a:schemeClr>
                  </a:solidFill>
                  <a:latin typeface="Meiryo UI" panose="020B0604030504040204" pitchFamily="50" charset="-128"/>
                  <a:ea typeface="Meiryo UI" panose="020B0604030504040204" pitchFamily="50" charset="-128"/>
                </a:rPr>
                <a:t>XXX</a:t>
              </a:r>
            </a:p>
          </p:txBody>
        </p:sp>
        <p:sp>
          <p:nvSpPr>
            <p:cNvPr id="28" name="正方形/長方形 17">
              <a:extLst>
                <a:ext uri="{FF2B5EF4-FFF2-40B4-BE49-F238E27FC236}">
                  <a16:creationId xmlns:a16="http://schemas.microsoft.com/office/drawing/2014/main" id="{5E736CCD-06CE-D67C-57FE-E841334E2B9D}"/>
                </a:ext>
              </a:extLst>
            </p:cNvPr>
            <p:cNvSpPr/>
            <p:nvPr/>
          </p:nvSpPr>
          <p:spPr>
            <a:xfrm>
              <a:off x="9526850" y="1885140"/>
              <a:ext cx="2350922" cy="545668"/>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400" b="1">
                  <a:solidFill>
                    <a:schemeClr val="tx1">
                      <a:lumMod val="50000"/>
                      <a:lumOff val="50000"/>
                    </a:schemeClr>
                  </a:solidFill>
                  <a:latin typeface="Meiryo UI" panose="020B0604030504040204" pitchFamily="50" charset="-128"/>
                  <a:ea typeface="Meiryo UI" panose="020B0604030504040204" pitchFamily="50" charset="-128"/>
                </a:rPr>
                <a:t>XXX</a:t>
              </a:r>
            </a:p>
          </p:txBody>
        </p:sp>
        <p:sp>
          <p:nvSpPr>
            <p:cNvPr id="20" name="正方形/長方形 17">
              <a:extLst>
                <a:ext uri="{FF2B5EF4-FFF2-40B4-BE49-F238E27FC236}">
                  <a16:creationId xmlns:a16="http://schemas.microsoft.com/office/drawing/2014/main" id="{55B87CD8-0824-53B3-B210-2E24EBBC5A52}"/>
                </a:ext>
              </a:extLst>
            </p:cNvPr>
            <p:cNvSpPr/>
            <p:nvPr/>
          </p:nvSpPr>
          <p:spPr>
            <a:xfrm>
              <a:off x="4643766" y="1885140"/>
              <a:ext cx="2350922" cy="545668"/>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altLang="ja-JP" sz="1400" b="1">
                  <a:solidFill>
                    <a:schemeClr val="tx1">
                      <a:lumMod val="50000"/>
                      <a:lumOff val="50000"/>
                    </a:schemeClr>
                  </a:solidFill>
                  <a:latin typeface="Meiryo UI" panose="020B0604030504040204" pitchFamily="50" charset="-128"/>
                  <a:ea typeface="Meiryo UI" panose="020B0604030504040204" pitchFamily="50" charset="-128"/>
                </a:rPr>
                <a:t>XXX</a:t>
              </a:r>
            </a:p>
          </p:txBody>
        </p:sp>
        <p:sp>
          <p:nvSpPr>
            <p:cNvPr id="32" name="TextBox 51">
              <a:extLst>
                <a:ext uri="{FF2B5EF4-FFF2-40B4-BE49-F238E27FC236}">
                  <a16:creationId xmlns:a16="http://schemas.microsoft.com/office/drawing/2014/main" id="{7E0CA165-A5C4-B564-076B-FC06CB05DBDA}"/>
                </a:ext>
              </a:extLst>
            </p:cNvPr>
            <p:cNvSpPr txBox="1"/>
            <p:nvPr/>
          </p:nvSpPr>
          <p:spPr>
            <a:xfrm>
              <a:off x="3759524" y="1970393"/>
              <a:ext cx="8033406" cy="37353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再生医療等製品を扱う拠点を記入ください（国内・海外、保有・連携ともに列挙）。</a:t>
              </a:r>
            </a:p>
          </p:txBody>
        </p:sp>
      </p:grpSp>
      <p:sp>
        <p:nvSpPr>
          <p:cNvPr id="29" name="正方形/長方形 17">
            <a:extLst>
              <a:ext uri="{FF2B5EF4-FFF2-40B4-BE49-F238E27FC236}">
                <a16:creationId xmlns:a16="http://schemas.microsoft.com/office/drawing/2014/main" id="{DC0DBCEE-F30C-8EF5-6A43-FE09CB81CB0E}"/>
              </a:ext>
            </a:extLst>
          </p:cNvPr>
          <p:cNvSpPr/>
          <p:nvPr/>
        </p:nvSpPr>
        <p:spPr>
          <a:xfrm>
            <a:off x="140971" y="2265624"/>
            <a:ext cx="1970634" cy="1027824"/>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400">
                <a:solidFill>
                  <a:schemeClr val="tx1"/>
                </a:solidFill>
                <a:latin typeface="Meiryo UI"/>
                <a:ea typeface="Meiryo UI"/>
              </a:rPr>
              <a:t>モダリティ対応状況</a:t>
            </a:r>
            <a:endParaRPr lang="en-US" altLang="ja-JP" sz="1400">
              <a:solidFill>
                <a:schemeClr val="tx1"/>
              </a:solidFill>
              <a:latin typeface="Meiryo UI"/>
              <a:ea typeface="Meiryo UI"/>
            </a:endParaRPr>
          </a:p>
        </p:txBody>
      </p:sp>
      <p:sp>
        <p:nvSpPr>
          <p:cNvPr id="30" name="正方形/長方形 17">
            <a:extLst>
              <a:ext uri="{FF2B5EF4-FFF2-40B4-BE49-F238E27FC236}">
                <a16:creationId xmlns:a16="http://schemas.microsoft.com/office/drawing/2014/main" id="{DCBE69C3-88D5-64C8-BE81-4A846B022875}"/>
              </a:ext>
            </a:extLst>
          </p:cNvPr>
          <p:cNvSpPr/>
          <p:nvPr/>
        </p:nvSpPr>
        <p:spPr>
          <a:xfrm>
            <a:off x="2202224" y="2265624"/>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indent="0" algn="l" rtl="0" eaLnBrk="1" fontAlgn="auto" latinLnBrk="0" hangingPunct="1"/>
            <a:r>
              <a:rPr kumimoji="1" lang="en-US" altLang="ja-JP" sz="1400" b="0" i="0" u="none" strike="noStrike" kern="1200" err="1">
                <a:solidFill>
                  <a:schemeClr val="tx1">
                    <a:lumMod val="50000"/>
                    <a:lumOff val="50000"/>
                  </a:schemeClr>
                </a:solidFill>
                <a:effectLst/>
                <a:latin typeface="Meiryo UI" panose="020B0604030504040204" pitchFamily="50" charset="-128"/>
                <a:ea typeface="Meiryo UI" panose="020B0604030504040204" pitchFamily="50" charset="-128"/>
              </a:rPr>
              <a:t>iPS</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MSC</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CAR-T</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in vivo</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遺伝子治療</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a:p>
            <a:pPr marL="0" marR="0" indent="0" algn="l" rtl="0" eaLnBrk="1" fontAlgn="auto" latinLnBrk="0" hangingPunct="1"/>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その他（</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XXX</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p:txBody>
      </p:sp>
      <p:sp>
        <p:nvSpPr>
          <p:cNvPr id="31" name="正方形/長方形 17">
            <a:extLst>
              <a:ext uri="{FF2B5EF4-FFF2-40B4-BE49-F238E27FC236}">
                <a16:creationId xmlns:a16="http://schemas.microsoft.com/office/drawing/2014/main" id="{85221FFB-DA7E-807B-7FB4-158088228A77}"/>
              </a:ext>
            </a:extLst>
          </p:cNvPr>
          <p:cNvSpPr/>
          <p:nvPr/>
        </p:nvSpPr>
        <p:spPr>
          <a:xfrm>
            <a:off x="7085308" y="2265624"/>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indent="0" algn="l" rtl="0" eaLnBrk="1" fontAlgn="auto" latinLnBrk="0" hangingPunct="1"/>
            <a:r>
              <a:rPr kumimoji="1" lang="en-US" altLang="ja-JP" sz="1400" b="0" i="0" u="none" strike="noStrike" kern="1200" err="1">
                <a:solidFill>
                  <a:schemeClr val="tx1">
                    <a:lumMod val="50000"/>
                    <a:lumOff val="50000"/>
                  </a:schemeClr>
                </a:solidFill>
                <a:effectLst/>
                <a:latin typeface="Meiryo UI" panose="020B0604030504040204" pitchFamily="50" charset="-128"/>
                <a:ea typeface="Meiryo UI" panose="020B0604030504040204" pitchFamily="50" charset="-128"/>
              </a:rPr>
              <a:t>iPS</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MSC</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CAR-T</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in vivo</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遺伝子治療</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a:p>
            <a:pPr marL="0" marR="0" indent="0" algn="l" rtl="0" eaLnBrk="1" fontAlgn="auto" latinLnBrk="0" hangingPunct="1"/>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その他（</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XXX</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p:txBody>
      </p:sp>
      <p:sp>
        <p:nvSpPr>
          <p:cNvPr id="33" name="正方形/長方形 17">
            <a:extLst>
              <a:ext uri="{FF2B5EF4-FFF2-40B4-BE49-F238E27FC236}">
                <a16:creationId xmlns:a16="http://schemas.microsoft.com/office/drawing/2014/main" id="{1B1CA95D-6C6C-7C94-8BB2-E19BB0E73B84}"/>
              </a:ext>
            </a:extLst>
          </p:cNvPr>
          <p:cNvSpPr/>
          <p:nvPr/>
        </p:nvSpPr>
        <p:spPr>
          <a:xfrm>
            <a:off x="9526850" y="2265624"/>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indent="0" algn="l" rtl="0" eaLnBrk="1" fontAlgn="auto" latinLnBrk="0" hangingPunct="1"/>
            <a:r>
              <a:rPr kumimoji="1" lang="en-US" altLang="ja-JP" sz="1400" b="0" i="0" u="none" strike="noStrike" kern="1200" err="1">
                <a:solidFill>
                  <a:schemeClr val="tx1">
                    <a:lumMod val="50000"/>
                    <a:lumOff val="50000"/>
                  </a:schemeClr>
                </a:solidFill>
                <a:effectLst/>
                <a:latin typeface="Meiryo UI" panose="020B0604030504040204" pitchFamily="50" charset="-128"/>
                <a:ea typeface="Meiryo UI" panose="020B0604030504040204" pitchFamily="50" charset="-128"/>
              </a:rPr>
              <a:t>iPS</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MSC</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CAR-T</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in vivo</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遺伝子治療</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a:p>
            <a:pPr marL="0" marR="0" indent="0" algn="l" rtl="0" eaLnBrk="1" fontAlgn="auto" latinLnBrk="0" hangingPunct="1"/>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その他（</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XXX</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p:txBody>
      </p:sp>
      <p:sp>
        <p:nvSpPr>
          <p:cNvPr id="34" name="正方形/長方形 17">
            <a:extLst>
              <a:ext uri="{FF2B5EF4-FFF2-40B4-BE49-F238E27FC236}">
                <a16:creationId xmlns:a16="http://schemas.microsoft.com/office/drawing/2014/main" id="{957B4B58-F113-BBBB-CE59-4F4E3C99FCC8}"/>
              </a:ext>
            </a:extLst>
          </p:cNvPr>
          <p:cNvSpPr/>
          <p:nvPr/>
        </p:nvSpPr>
        <p:spPr>
          <a:xfrm>
            <a:off x="4643766" y="2265624"/>
            <a:ext cx="2350922" cy="102782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indent="0" algn="l" rtl="0" eaLnBrk="1" fontAlgn="auto" latinLnBrk="0" hangingPunct="1"/>
            <a:r>
              <a:rPr kumimoji="1" lang="en-US" altLang="ja-JP" sz="1400" b="0" i="0" u="none" strike="noStrike" kern="1200" err="1">
                <a:solidFill>
                  <a:schemeClr val="tx1">
                    <a:lumMod val="50000"/>
                    <a:lumOff val="50000"/>
                  </a:schemeClr>
                </a:solidFill>
                <a:effectLst/>
                <a:latin typeface="Meiryo UI" panose="020B0604030504040204" pitchFamily="50" charset="-128"/>
                <a:ea typeface="Meiryo UI" panose="020B0604030504040204" pitchFamily="50" charset="-128"/>
              </a:rPr>
              <a:t>iPS</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MSC</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CAR-T</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細胞</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in vivo</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遺伝子治療</a:t>
            </a:r>
            <a:r>
              <a:rPr kumimoji="1" lang="ja-JP" altLang="en-US"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a:p>
            <a:pPr marL="0" marR="0" indent="0" algn="l" rtl="0" eaLnBrk="1" fontAlgn="auto" latinLnBrk="0" hangingPunct="1"/>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その他（</a:t>
            </a:r>
            <a:r>
              <a:rPr kumimoji="1" lang="en-US"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XXX</a:t>
            </a:r>
            <a:r>
              <a:rPr kumimoji="1" lang="ja-JP" altLang="ja-JP" sz="1400" b="0" i="0" u="none" strike="noStrike" kern="1200">
                <a:solidFill>
                  <a:schemeClr val="tx1">
                    <a:lumMod val="50000"/>
                    <a:lumOff val="50000"/>
                  </a:schemeClr>
                </a:solidFill>
                <a:effectLst/>
                <a:latin typeface="Meiryo UI" panose="020B0604030504040204" pitchFamily="50" charset="-128"/>
                <a:ea typeface="Meiryo UI" panose="020B0604030504040204" pitchFamily="50" charset="-128"/>
              </a:rPr>
              <a:t>）</a:t>
            </a:r>
            <a:endParaRPr lang="ja-JP" altLang="ja-JP" sz="1600" b="0" i="0" u="none" strike="noStrike">
              <a:solidFill>
                <a:schemeClr val="tx1">
                  <a:lumMod val="50000"/>
                  <a:lumOff val="50000"/>
                </a:schemeClr>
              </a:solidFill>
              <a:effectLst/>
              <a:latin typeface="Arial" panose="020B0604020202020204" pitchFamily="34" charset="0"/>
            </a:endParaRPr>
          </a:p>
        </p:txBody>
      </p:sp>
      <p:sp>
        <p:nvSpPr>
          <p:cNvPr id="35" name="TextBox 51">
            <a:extLst>
              <a:ext uri="{FF2B5EF4-FFF2-40B4-BE49-F238E27FC236}">
                <a16:creationId xmlns:a16="http://schemas.microsoft.com/office/drawing/2014/main" id="{A0034C8D-6DC5-C5F7-CF87-796A5649C392}"/>
              </a:ext>
            </a:extLst>
          </p:cNvPr>
          <p:cNvSpPr txBox="1"/>
          <p:nvPr/>
        </p:nvSpPr>
        <p:spPr>
          <a:xfrm>
            <a:off x="3759523" y="2418198"/>
            <a:ext cx="8033407" cy="73778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既に記載のある</a:t>
            </a:r>
            <a:r>
              <a:rPr lang="en-US" altLang="ja-JP" sz="1400">
                <a:solidFill>
                  <a:srgbClr val="2E3558"/>
                </a:solidFill>
                <a:latin typeface="Meiryo UI" panose="020B0604030504040204" pitchFamily="50" charset="-128"/>
                <a:ea typeface="Meiryo UI" panose="020B0604030504040204" pitchFamily="50" charset="-128"/>
              </a:rPr>
              <a:t>5</a:t>
            </a:r>
            <a:r>
              <a:rPr lang="ja-JP" altLang="en-US" sz="1400">
                <a:solidFill>
                  <a:srgbClr val="2E3558"/>
                </a:solidFill>
                <a:latin typeface="Meiryo UI" panose="020B0604030504040204" pitchFamily="50" charset="-128"/>
                <a:ea typeface="Meiryo UI" panose="020B0604030504040204" pitchFamily="50" charset="-128"/>
              </a:rPr>
              <a:t>種類のうち、該当するもの以外を削除（</a:t>
            </a:r>
            <a:r>
              <a:rPr lang="ja-JP" altLang="en-US" sz="1400" b="1">
                <a:solidFill>
                  <a:srgbClr val="2E3558"/>
                </a:solidFill>
                <a:latin typeface="Meiryo UI" panose="020B0604030504040204" pitchFamily="50" charset="-128"/>
                <a:ea typeface="Meiryo UI" panose="020B0604030504040204" pitchFamily="50" charset="-128"/>
              </a:rPr>
              <a:t>各拠点が対応しているもののみ残す</a:t>
            </a:r>
            <a:r>
              <a:rPr lang="ja-JP" altLang="en-US" sz="1400">
                <a:solidFill>
                  <a:srgbClr val="2E3558"/>
                </a:solidFill>
                <a:latin typeface="Meiryo UI" panose="020B0604030504040204" pitchFamily="50" charset="-128"/>
                <a:ea typeface="Meiryo UI" panose="020B0604030504040204" pitchFamily="50" charset="-128"/>
              </a:rPr>
              <a:t>）ください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その他については、自由に記載ください。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13" name="正方形/長方形 17">
            <a:extLst>
              <a:ext uri="{FF2B5EF4-FFF2-40B4-BE49-F238E27FC236}">
                <a16:creationId xmlns:a16="http://schemas.microsoft.com/office/drawing/2014/main" id="{62C9ECAD-E827-9F80-6CF5-D0821D3101CE}"/>
              </a:ext>
            </a:extLst>
          </p:cNvPr>
          <p:cNvSpPr/>
          <p:nvPr/>
        </p:nvSpPr>
        <p:spPr>
          <a:xfrm>
            <a:off x="140970" y="3361111"/>
            <a:ext cx="397060" cy="3218798"/>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4295" tIns="37148" rIns="74295" bIns="37148"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通常枠のみ記載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31999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8CD3F-8BE8-0081-91DC-FC9F61FCF6A6}"/>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479DFCE-62E2-E782-7AE7-3FA9C1C34367}"/>
              </a:ext>
            </a:extLst>
          </p:cNvPr>
          <p:cNvGraphicFramePr>
            <a:graphicFrameLocks noChangeAspect="1"/>
          </p:cNvGraphicFramePr>
          <p:nvPr>
            <p:custDataLst>
              <p:tags r:id="rId1"/>
            </p:custDataLst>
            <p:extLst>
              <p:ext uri="{D42A27DB-BD31-4B8C-83A1-F6EECF244321}">
                <p14:modId xmlns:p14="http://schemas.microsoft.com/office/powerpoint/2010/main" val="2191201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0479DFCE-62E2-E782-7AE7-3FA9C1C343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7641C740-FEEC-660D-A096-D46FC16E470C}"/>
              </a:ext>
            </a:extLst>
          </p:cNvPr>
          <p:cNvSpPr>
            <a:spLocks noGrp="1"/>
          </p:cNvSpPr>
          <p:nvPr>
            <p:ph type="title"/>
          </p:nvPr>
        </p:nvSpPr>
        <p:spPr>
          <a:xfrm>
            <a:off x="628650" y="180000"/>
            <a:ext cx="10934699" cy="221599"/>
          </a:xfrm>
        </p:spPr>
        <p:txBody>
          <a:bodyPr vert="horz"/>
          <a:lstStyle/>
          <a:p>
            <a:r>
              <a:rPr lang="ja-JP" altLang="en-US" dirty="0"/>
              <a:t>（１）ウ</a:t>
            </a:r>
            <a:r>
              <a:rPr lang="en-US" altLang="ja-JP" dirty="0"/>
              <a:t>.</a:t>
            </a:r>
            <a:r>
              <a:rPr lang="ja-JP" altLang="en-US" dirty="0"/>
              <a:t>事業の実施能力｜実施体制図</a:t>
            </a:r>
          </a:p>
        </p:txBody>
      </p:sp>
      <p:sp>
        <p:nvSpPr>
          <p:cNvPr id="6" name="コンテンツ プレースホルダー 5">
            <a:extLst>
              <a:ext uri="{FF2B5EF4-FFF2-40B4-BE49-F238E27FC236}">
                <a16:creationId xmlns:a16="http://schemas.microsoft.com/office/drawing/2014/main" id="{C96CE014-3C93-9CED-67A3-5DD69BA83BA4}"/>
              </a:ext>
            </a:extLst>
          </p:cNvPr>
          <p:cNvSpPr>
            <a:spLocks noGrp="1"/>
          </p:cNvSpPr>
          <p:nvPr>
            <p:ph sz="quarter" idx="10"/>
          </p:nvPr>
        </p:nvSpPr>
        <p:spPr/>
        <p:txBody>
          <a:bodyPr vert="horz" lIns="0" tIns="0" rIns="0" bIns="0" rtlCol="0">
            <a:noAutofit/>
          </a:bodyPr>
          <a:lstStyle/>
          <a:p>
            <a:r>
              <a:rPr lang="ja-JP" altLang="en-US">
                <a:solidFill>
                  <a:srgbClr val="3F4350"/>
                </a:solidFill>
              </a:rPr>
              <a:t>経営者のコミットメントの下、専門部署に複数チームを設置</a:t>
            </a:r>
            <a:endParaRPr lang="en-US" altLang="ja-JP">
              <a:solidFill>
                <a:srgbClr val="3F4350"/>
              </a:solidFill>
            </a:endParaRPr>
          </a:p>
          <a:p>
            <a:endParaRPr lang="ja-JP" altLang="en-US">
              <a:solidFill>
                <a:srgbClr val="3F4350"/>
              </a:solidFill>
            </a:endParaRPr>
          </a:p>
        </p:txBody>
      </p:sp>
      <p:sp>
        <p:nvSpPr>
          <p:cNvPr id="2" name="ee4pContent3">
            <a:extLst>
              <a:ext uri="{FF2B5EF4-FFF2-40B4-BE49-F238E27FC236}">
                <a16:creationId xmlns:a16="http://schemas.microsoft.com/office/drawing/2014/main" id="{599BCC65-3FC9-A27A-4B8A-380D0EF00876}"/>
              </a:ext>
            </a:extLst>
          </p:cNvPr>
          <p:cNvSpPr txBox="1"/>
          <p:nvPr/>
        </p:nvSpPr>
        <p:spPr>
          <a:xfrm>
            <a:off x="6239439" y="191789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D9160608-57E8-667D-F7EB-97AEB5550E13}"/>
              </a:ext>
            </a:extLst>
          </p:cNvPr>
          <p:cNvGrpSpPr/>
          <p:nvPr/>
        </p:nvGrpSpPr>
        <p:grpSpPr>
          <a:xfrm>
            <a:off x="765598" y="1939581"/>
            <a:ext cx="5184000" cy="3332263"/>
            <a:chOff x="355247" y="2647690"/>
            <a:chExt cx="5701993" cy="3936437"/>
          </a:xfrm>
        </p:grpSpPr>
        <p:sp>
          <p:nvSpPr>
            <p:cNvPr id="7" name="Rectangle 56">
              <a:extLst>
                <a:ext uri="{FF2B5EF4-FFF2-40B4-BE49-F238E27FC236}">
                  <a16:creationId xmlns:a16="http://schemas.microsoft.com/office/drawing/2014/main" id="{4FB6C84F-37E3-8E0E-A08C-576C618ADEAD}"/>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C259C7CC-1D3D-BE96-65F2-DD7901C45B07}"/>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B4AEFD8-B16B-388F-BABC-0E5E00475876}"/>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F9B25184-45BC-AD17-0A13-F8C8D5DB030B}"/>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62">
              <a:extLst>
                <a:ext uri="{FF2B5EF4-FFF2-40B4-BE49-F238E27FC236}">
                  <a16:creationId xmlns:a16="http://schemas.microsoft.com/office/drawing/2014/main" id="{BC247953-DDA7-05FB-ED17-F7913FD6E95A}"/>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2" name="Rectangle 63">
              <a:extLst>
                <a:ext uri="{FF2B5EF4-FFF2-40B4-BE49-F238E27FC236}">
                  <a16:creationId xmlns:a16="http://schemas.microsoft.com/office/drawing/2014/main" id="{39556958-4B3F-8FB1-E13F-A83A2FED2947}"/>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3" name="Rectangle 64">
              <a:extLst>
                <a:ext uri="{FF2B5EF4-FFF2-40B4-BE49-F238E27FC236}">
                  <a16:creationId xmlns:a16="http://schemas.microsoft.com/office/drawing/2014/main" id="{22773D7B-4F3F-F52D-4522-BA24454C0F45}"/>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4" name="Connector: Elbow 66">
              <a:extLst>
                <a:ext uri="{FF2B5EF4-FFF2-40B4-BE49-F238E27FC236}">
                  <a16:creationId xmlns:a16="http://schemas.microsoft.com/office/drawing/2014/main" id="{5E8771A7-1365-8777-DC47-9BE7BEBA9B74}"/>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5" name="Straight Arrow Connector 67">
              <a:extLst>
                <a:ext uri="{FF2B5EF4-FFF2-40B4-BE49-F238E27FC236}">
                  <a16:creationId xmlns:a16="http://schemas.microsoft.com/office/drawing/2014/main" id="{A8D8AC33-3E2E-7824-F765-FCCF530DBE9A}"/>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Connector 71">
              <a:extLst>
                <a:ext uri="{FF2B5EF4-FFF2-40B4-BE49-F238E27FC236}">
                  <a16:creationId xmlns:a16="http://schemas.microsoft.com/office/drawing/2014/main" id="{DAAD09C7-DC4C-225C-C78D-3393F8160B7C}"/>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Straight Connector 73">
              <a:extLst>
                <a:ext uri="{FF2B5EF4-FFF2-40B4-BE49-F238E27FC236}">
                  <a16:creationId xmlns:a16="http://schemas.microsoft.com/office/drawing/2014/main" id="{254FE347-9435-69DC-4083-D4EB071B1103}"/>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Connector: Elbow 76">
              <a:extLst>
                <a:ext uri="{FF2B5EF4-FFF2-40B4-BE49-F238E27FC236}">
                  <a16:creationId xmlns:a16="http://schemas.microsoft.com/office/drawing/2014/main" id="{F49BE630-D94A-78A5-20DA-F105D1C5E14A}"/>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7">
              <a:extLst>
                <a:ext uri="{FF2B5EF4-FFF2-40B4-BE49-F238E27FC236}">
                  <a16:creationId xmlns:a16="http://schemas.microsoft.com/office/drawing/2014/main" id="{8CCA5D0A-ABB8-81D9-F56E-FDDBD59E4D28}"/>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79639DAC-3685-6EE1-3975-C4508EE9A12E}"/>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1" name="Rectangle 56">
              <a:extLst>
                <a:ext uri="{FF2B5EF4-FFF2-40B4-BE49-F238E27FC236}">
                  <a16:creationId xmlns:a16="http://schemas.microsoft.com/office/drawing/2014/main" id="{82C92B30-FEA3-D11B-CA6F-D7D918285A1C}"/>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2" name="直線コネクタ 21">
              <a:extLst>
                <a:ext uri="{FF2B5EF4-FFF2-40B4-BE49-F238E27FC236}">
                  <a16:creationId xmlns:a16="http://schemas.microsoft.com/office/drawing/2014/main" id="{51ABD8A6-06A3-EB7D-C96A-7B1571B53564}"/>
                </a:ext>
              </a:extLst>
            </p:cNvPr>
            <p:cNvCxnSpPr>
              <a:cxnSpLocks/>
              <a:endCxn id="21"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Straight Arrow Connector 67">
              <a:extLst>
                <a:ext uri="{FF2B5EF4-FFF2-40B4-BE49-F238E27FC236}">
                  <a16:creationId xmlns:a16="http://schemas.microsoft.com/office/drawing/2014/main" id="{EBF6261F-987D-ACE0-CA66-106A4428D45F}"/>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4" name="テキスト ボックス 23">
              <a:extLst>
                <a:ext uri="{FF2B5EF4-FFF2-40B4-BE49-F238E27FC236}">
                  <a16:creationId xmlns:a16="http://schemas.microsoft.com/office/drawing/2014/main" id="{25B19A68-6A2A-8C59-BE98-84CE858F7A0A}"/>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5" name="Rectangle 63">
              <a:extLst>
                <a:ext uri="{FF2B5EF4-FFF2-40B4-BE49-F238E27FC236}">
                  <a16:creationId xmlns:a16="http://schemas.microsoft.com/office/drawing/2014/main" id="{5A280765-0976-2D9F-EC5A-78E6DB305F04}"/>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26" name="Connector: Elbow 66">
              <a:extLst>
                <a:ext uri="{FF2B5EF4-FFF2-40B4-BE49-F238E27FC236}">
                  <a16:creationId xmlns:a16="http://schemas.microsoft.com/office/drawing/2014/main" id="{30AC5BC9-5BE8-2F22-F224-7E093F6D9411}"/>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27" name="Straight Arrow Connector 67">
              <a:extLst>
                <a:ext uri="{FF2B5EF4-FFF2-40B4-BE49-F238E27FC236}">
                  <a16:creationId xmlns:a16="http://schemas.microsoft.com/office/drawing/2014/main" id="{A3459F61-6037-D2B8-3376-B875936E4BDD}"/>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8" name="テキスト ボックス 27">
              <a:extLst>
                <a:ext uri="{FF2B5EF4-FFF2-40B4-BE49-F238E27FC236}">
                  <a16:creationId xmlns:a16="http://schemas.microsoft.com/office/drawing/2014/main" id="{EBDF4341-3177-727B-9F05-1E6E6663053D}"/>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29" name="グループ化 28">
            <a:extLst>
              <a:ext uri="{FF2B5EF4-FFF2-40B4-BE49-F238E27FC236}">
                <a16:creationId xmlns:a16="http://schemas.microsoft.com/office/drawing/2014/main" id="{FE2C0985-528C-85A9-9321-88D1F60BA568}"/>
              </a:ext>
            </a:extLst>
          </p:cNvPr>
          <p:cNvGrpSpPr/>
          <p:nvPr/>
        </p:nvGrpSpPr>
        <p:grpSpPr>
          <a:xfrm>
            <a:off x="765598" y="1468974"/>
            <a:ext cx="5184000" cy="288000"/>
            <a:chOff x="156000" y="1879963"/>
            <a:chExt cx="5760000" cy="288000"/>
          </a:xfrm>
        </p:grpSpPr>
        <p:sp>
          <p:nvSpPr>
            <p:cNvPr id="30" name="正方形/長方形 29">
              <a:extLst>
                <a:ext uri="{FF2B5EF4-FFF2-40B4-BE49-F238E27FC236}">
                  <a16:creationId xmlns:a16="http://schemas.microsoft.com/office/drawing/2014/main" id="{1B76A746-8F01-ED29-6BF0-5EAB3E4B819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600" b="1">
                  <a:solidFill>
                    <a:schemeClr val="tx1"/>
                  </a:solidFill>
                  <a:latin typeface="Meiryo UI" panose="020B0604030504040204" pitchFamily="50" charset="-128"/>
                  <a:ea typeface="Meiryo UI" panose="020B0604030504040204" pitchFamily="50" charset="-128"/>
                </a:rPr>
                <a:t>組織内体制図</a:t>
              </a:r>
            </a:p>
          </p:txBody>
        </p:sp>
        <p:cxnSp>
          <p:nvCxnSpPr>
            <p:cNvPr id="31" name="直線コネクタ 30">
              <a:extLst>
                <a:ext uri="{FF2B5EF4-FFF2-40B4-BE49-F238E27FC236}">
                  <a16:creationId xmlns:a16="http://schemas.microsoft.com/office/drawing/2014/main" id="{12E31E8A-8F48-6472-FA02-BB9AC15A80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65D56D2F-FDC9-F69B-9238-A08AF0E650BC}"/>
              </a:ext>
            </a:extLst>
          </p:cNvPr>
          <p:cNvGrpSpPr/>
          <p:nvPr/>
        </p:nvGrpSpPr>
        <p:grpSpPr>
          <a:xfrm>
            <a:off x="6239438" y="1468974"/>
            <a:ext cx="5184000" cy="288000"/>
            <a:chOff x="156000" y="1879963"/>
            <a:chExt cx="5760000" cy="288000"/>
          </a:xfrm>
        </p:grpSpPr>
        <p:sp>
          <p:nvSpPr>
            <p:cNvPr id="33" name="正方形/長方形 32">
              <a:extLst>
                <a:ext uri="{FF2B5EF4-FFF2-40B4-BE49-F238E27FC236}">
                  <a16:creationId xmlns:a16="http://schemas.microsoft.com/office/drawing/2014/main" id="{52D06DAF-7F01-CAEE-36E9-03C33F1096C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組織内の役割分担</a:t>
              </a:r>
            </a:p>
          </p:txBody>
        </p:sp>
        <p:cxnSp>
          <p:nvCxnSpPr>
            <p:cNvPr id="34" name="直線コネクタ 33">
              <a:extLst>
                <a:ext uri="{FF2B5EF4-FFF2-40B4-BE49-F238E27FC236}">
                  <a16:creationId xmlns:a16="http://schemas.microsoft.com/office/drawing/2014/main" id="{6DA520C5-F7A5-14BA-80BB-3D5A576B65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TextBox 51">
            <a:extLst>
              <a:ext uri="{FF2B5EF4-FFF2-40B4-BE49-F238E27FC236}">
                <a16:creationId xmlns:a16="http://schemas.microsoft.com/office/drawing/2014/main" id="{1DC8562E-B6B9-17B4-3552-6FA2A52F2764}"/>
              </a:ext>
            </a:extLst>
          </p:cNvPr>
          <p:cNvSpPr txBox="1"/>
          <p:nvPr/>
        </p:nvSpPr>
        <p:spPr>
          <a:xfrm>
            <a:off x="628650" y="5286180"/>
            <a:ext cx="109347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主要な人員については、必要な経験、能力を有することを適宜資料を追加し示してください。</a:t>
            </a:r>
          </a:p>
        </p:txBody>
      </p:sp>
    </p:spTree>
    <p:extLst>
      <p:ext uri="{BB962C8B-B14F-4D97-AF65-F5344CB8AC3E}">
        <p14:creationId xmlns:p14="http://schemas.microsoft.com/office/powerpoint/2010/main" val="3411379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08C2B-8416-646C-8C24-FF8893D654B9}"/>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549CE91-FEB1-FF67-3888-8513D92AAF04}"/>
              </a:ext>
            </a:extLst>
          </p:cNvPr>
          <p:cNvGraphicFramePr>
            <a:graphicFrameLocks noChangeAspect="1"/>
          </p:cNvGraphicFramePr>
          <p:nvPr>
            <p:custDataLst>
              <p:tags r:id="rId1"/>
            </p:custDataLst>
            <p:extLst>
              <p:ext uri="{D42A27DB-BD31-4B8C-83A1-F6EECF244321}">
                <p14:modId xmlns:p14="http://schemas.microsoft.com/office/powerpoint/2010/main" val="204096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4549CE91-FEB1-FF67-3888-8513D92AAF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1ADC4506-76B0-6A42-6AE4-FD53DE4BE4AF}"/>
              </a:ext>
            </a:extLst>
          </p:cNvPr>
          <p:cNvSpPr>
            <a:spLocks noGrp="1"/>
          </p:cNvSpPr>
          <p:nvPr>
            <p:ph type="title"/>
          </p:nvPr>
        </p:nvSpPr>
        <p:spPr>
          <a:xfrm>
            <a:off x="628650" y="180000"/>
            <a:ext cx="10934699" cy="221599"/>
          </a:xfrm>
        </p:spPr>
        <p:txBody>
          <a:bodyPr vert="horz"/>
          <a:lstStyle/>
          <a:p>
            <a:r>
              <a:rPr lang="ja-JP" altLang="en-US" dirty="0"/>
              <a:t>（１）ウ</a:t>
            </a:r>
            <a:r>
              <a:rPr lang="en-US" altLang="ja-JP" dirty="0"/>
              <a:t>.</a:t>
            </a:r>
            <a:r>
              <a:rPr lang="ja-JP" altLang="en-US" dirty="0"/>
              <a:t>事業の実施能力｜製造の実施体制図</a:t>
            </a:r>
          </a:p>
        </p:txBody>
      </p:sp>
      <p:sp>
        <p:nvSpPr>
          <p:cNvPr id="6" name="コンテンツ プレースホルダー 5">
            <a:extLst>
              <a:ext uri="{FF2B5EF4-FFF2-40B4-BE49-F238E27FC236}">
                <a16:creationId xmlns:a16="http://schemas.microsoft.com/office/drawing/2014/main" id="{8FFEA07A-0839-CBA8-72CA-35C1BD5F84C6}"/>
              </a:ext>
            </a:extLst>
          </p:cNvPr>
          <p:cNvSpPr>
            <a:spLocks noGrp="1"/>
          </p:cNvSpPr>
          <p:nvPr>
            <p:ph sz="quarter" idx="10"/>
          </p:nvPr>
        </p:nvSpPr>
        <p:spPr/>
        <p:txBody>
          <a:bodyPr vert="horz" lIns="0" tIns="0" rIns="0" bIns="0" rtlCol="0">
            <a:noAutofit/>
          </a:bodyPr>
          <a:lstStyle/>
          <a:p>
            <a:r>
              <a:rPr lang="ja-JP" altLang="en-US">
                <a:solidFill>
                  <a:srgbClr val="3F4350"/>
                </a:solidFill>
              </a:rPr>
              <a:t>経営者のコミットメントの下、専門部署に複数チームを設置</a:t>
            </a:r>
            <a:endParaRPr lang="en-US" altLang="ja-JP">
              <a:solidFill>
                <a:srgbClr val="3F4350"/>
              </a:solidFill>
            </a:endParaRPr>
          </a:p>
          <a:p>
            <a:endParaRPr lang="ja-JP" altLang="en-US">
              <a:solidFill>
                <a:srgbClr val="3F4350"/>
              </a:solidFill>
            </a:endParaRPr>
          </a:p>
        </p:txBody>
      </p:sp>
      <p:sp>
        <p:nvSpPr>
          <p:cNvPr id="2" name="ee4pContent3">
            <a:extLst>
              <a:ext uri="{FF2B5EF4-FFF2-40B4-BE49-F238E27FC236}">
                <a16:creationId xmlns:a16="http://schemas.microsoft.com/office/drawing/2014/main" id="{031B4523-56D1-EF41-CB9F-FD0E7C7A6A9C}"/>
              </a:ext>
            </a:extLst>
          </p:cNvPr>
          <p:cNvSpPr txBox="1"/>
          <p:nvPr/>
        </p:nvSpPr>
        <p:spPr>
          <a:xfrm>
            <a:off x="6239439" y="191789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31BDFB2D-88E3-8F29-E197-8D7E622F1BD8}"/>
              </a:ext>
            </a:extLst>
          </p:cNvPr>
          <p:cNvGrpSpPr/>
          <p:nvPr/>
        </p:nvGrpSpPr>
        <p:grpSpPr>
          <a:xfrm>
            <a:off x="765598" y="1939581"/>
            <a:ext cx="5184000" cy="3332263"/>
            <a:chOff x="355247" y="2647690"/>
            <a:chExt cx="5701993" cy="3936437"/>
          </a:xfrm>
        </p:grpSpPr>
        <p:sp>
          <p:nvSpPr>
            <p:cNvPr id="7" name="Rectangle 56">
              <a:extLst>
                <a:ext uri="{FF2B5EF4-FFF2-40B4-BE49-F238E27FC236}">
                  <a16:creationId xmlns:a16="http://schemas.microsoft.com/office/drawing/2014/main" id="{3B2DB33D-E1BA-9E83-E6C1-A94F16B51F22}"/>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C5E7B41D-8624-DFB2-3EBA-F3A0A32AEF30}"/>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76DCA6B-5B06-F69C-4789-1D343CB33F89}"/>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DC971C07-1AD4-5F52-7DB7-DA6590E1D589}"/>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62">
              <a:extLst>
                <a:ext uri="{FF2B5EF4-FFF2-40B4-BE49-F238E27FC236}">
                  <a16:creationId xmlns:a16="http://schemas.microsoft.com/office/drawing/2014/main" id="{5DEBF2B4-055C-683E-9F1B-ADD223EADB32}"/>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2" name="Rectangle 63">
              <a:extLst>
                <a:ext uri="{FF2B5EF4-FFF2-40B4-BE49-F238E27FC236}">
                  <a16:creationId xmlns:a16="http://schemas.microsoft.com/office/drawing/2014/main" id="{5E9B9824-DCF7-7609-A745-3D87A10DA0C7}"/>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3" name="Rectangle 64">
              <a:extLst>
                <a:ext uri="{FF2B5EF4-FFF2-40B4-BE49-F238E27FC236}">
                  <a16:creationId xmlns:a16="http://schemas.microsoft.com/office/drawing/2014/main" id="{E022EBE7-B528-6D1E-6DED-8CAFD815AB3C}"/>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4" name="Connector: Elbow 66">
              <a:extLst>
                <a:ext uri="{FF2B5EF4-FFF2-40B4-BE49-F238E27FC236}">
                  <a16:creationId xmlns:a16="http://schemas.microsoft.com/office/drawing/2014/main" id="{F0EDDEC0-2FF4-A555-60F9-7E110EB29BA5}"/>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5" name="Straight Arrow Connector 67">
              <a:extLst>
                <a:ext uri="{FF2B5EF4-FFF2-40B4-BE49-F238E27FC236}">
                  <a16:creationId xmlns:a16="http://schemas.microsoft.com/office/drawing/2014/main" id="{CA478675-3F1D-43C3-3D8E-E698EC44F28D}"/>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Connector 71">
              <a:extLst>
                <a:ext uri="{FF2B5EF4-FFF2-40B4-BE49-F238E27FC236}">
                  <a16:creationId xmlns:a16="http://schemas.microsoft.com/office/drawing/2014/main" id="{DD09C7B6-DC0C-4153-A177-1E87383F0FE6}"/>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Straight Connector 73">
              <a:extLst>
                <a:ext uri="{FF2B5EF4-FFF2-40B4-BE49-F238E27FC236}">
                  <a16:creationId xmlns:a16="http://schemas.microsoft.com/office/drawing/2014/main" id="{F71927E6-862C-487E-DEAB-7F13AE56F27C}"/>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Connector: Elbow 76">
              <a:extLst>
                <a:ext uri="{FF2B5EF4-FFF2-40B4-BE49-F238E27FC236}">
                  <a16:creationId xmlns:a16="http://schemas.microsoft.com/office/drawing/2014/main" id="{CD60B970-32ED-81AB-8BE5-4EE5DC373A2F}"/>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7">
              <a:extLst>
                <a:ext uri="{FF2B5EF4-FFF2-40B4-BE49-F238E27FC236}">
                  <a16:creationId xmlns:a16="http://schemas.microsoft.com/office/drawing/2014/main" id="{7AA91A83-D341-ABAD-2C30-21588EDCBCC1}"/>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C58A9939-B7AF-0197-CAA7-83AECD34FC8C}"/>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1" name="Rectangle 56">
              <a:extLst>
                <a:ext uri="{FF2B5EF4-FFF2-40B4-BE49-F238E27FC236}">
                  <a16:creationId xmlns:a16="http://schemas.microsoft.com/office/drawing/2014/main" id="{E07A46B6-1B14-0A6A-BA94-0E1D4BA92EF6}"/>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2" name="直線コネクタ 21">
              <a:extLst>
                <a:ext uri="{FF2B5EF4-FFF2-40B4-BE49-F238E27FC236}">
                  <a16:creationId xmlns:a16="http://schemas.microsoft.com/office/drawing/2014/main" id="{A00CE73F-9CC8-AF92-0219-E17905AF0646}"/>
                </a:ext>
              </a:extLst>
            </p:cNvPr>
            <p:cNvCxnSpPr>
              <a:cxnSpLocks/>
              <a:endCxn id="21"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Straight Arrow Connector 67">
              <a:extLst>
                <a:ext uri="{FF2B5EF4-FFF2-40B4-BE49-F238E27FC236}">
                  <a16:creationId xmlns:a16="http://schemas.microsoft.com/office/drawing/2014/main" id="{E8F8C971-7646-4527-5BA6-B72D9AEAF2D6}"/>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4" name="テキスト ボックス 23">
              <a:extLst>
                <a:ext uri="{FF2B5EF4-FFF2-40B4-BE49-F238E27FC236}">
                  <a16:creationId xmlns:a16="http://schemas.microsoft.com/office/drawing/2014/main" id="{B7F7D55A-DA9A-A1D8-B003-25E33AACAF83}"/>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5" name="Rectangle 63">
              <a:extLst>
                <a:ext uri="{FF2B5EF4-FFF2-40B4-BE49-F238E27FC236}">
                  <a16:creationId xmlns:a16="http://schemas.microsoft.com/office/drawing/2014/main" id="{155688FB-7DBE-5177-8F0D-D4A607996585}"/>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26" name="Connector: Elbow 66">
              <a:extLst>
                <a:ext uri="{FF2B5EF4-FFF2-40B4-BE49-F238E27FC236}">
                  <a16:creationId xmlns:a16="http://schemas.microsoft.com/office/drawing/2014/main" id="{1503923F-718F-4F77-BCDE-3293CD029250}"/>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27" name="Straight Arrow Connector 67">
              <a:extLst>
                <a:ext uri="{FF2B5EF4-FFF2-40B4-BE49-F238E27FC236}">
                  <a16:creationId xmlns:a16="http://schemas.microsoft.com/office/drawing/2014/main" id="{FA09FAB1-B02D-1FB7-35AA-1152EDD649E6}"/>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8" name="テキスト ボックス 27">
              <a:extLst>
                <a:ext uri="{FF2B5EF4-FFF2-40B4-BE49-F238E27FC236}">
                  <a16:creationId xmlns:a16="http://schemas.microsoft.com/office/drawing/2014/main" id="{A9D8A726-7797-8961-9CA6-80FFD71CB0C5}"/>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7" name="TextBox 51">
            <a:extLst>
              <a:ext uri="{FF2B5EF4-FFF2-40B4-BE49-F238E27FC236}">
                <a16:creationId xmlns:a16="http://schemas.microsoft.com/office/drawing/2014/main" id="{E68DD3E9-FB69-D964-456E-D27B554CBA1C}"/>
              </a:ext>
            </a:extLst>
          </p:cNvPr>
          <p:cNvSpPr txBox="1"/>
          <p:nvPr/>
        </p:nvSpPr>
        <p:spPr>
          <a:xfrm>
            <a:off x="628650" y="5286180"/>
            <a:ext cx="109347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主要な人員については、必要な経験、能力を有することを適宜資料を追加し示してください。</a:t>
            </a:r>
          </a:p>
        </p:txBody>
      </p:sp>
      <p:grpSp>
        <p:nvGrpSpPr>
          <p:cNvPr id="38" name="グループ化 37">
            <a:extLst>
              <a:ext uri="{FF2B5EF4-FFF2-40B4-BE49-F238E27FC236}">
                <a16:creationId xmlns:a16="http://schemas.microsoft.com/office/drawing/2014/main" id="{9577A596-23C6-23BF-20BD-CE9B555263AF}"/>
              </a:ext>
            </a:extLst>
          </p:cNvPr>
          <p:cNvGrpSpPr/>
          <p:nvPr/>
        </p:nvGrpSpPr>
        <p:grpSpPr>
          <a:xfrm>
            <a:off x="765598" y="1468974"/>
            <a:ext cx="5184000" cy="288000"/>
            <a:chOff x="156000" y="1879963"/>
            <a:chExt cx="5760000" cy="288000"/>
          </a:xfrm>
        </p:grpSpPr>
        <p:sp>
          <p:nvSpPr>
            <p:cNvPr id="39" name="正方形/長方形 38">
              <a:extLst>
                <a:ext uri="{FF2B5EF4-FFF2-40B4-BE49-F238E27FC236}">
                  <a16:creationId xmlns:a16="http://schemas.microsoft.com/office/drawing/2014/main" id="{5C79FE57-25B1-195B-5B64-BAC290C4E9C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600" b="1">
                  <a:solidFill>
                    <a:schemeClr val="tx1"/>
                  </a:solidFill>
                  <a:latin typeface="Meiryo UI" panose="020B0604030504040204" pitchFamily="50" charset="-128"/>
                  <a:ea typeface="Meiryo UI" panose="020B0604030504040204" pitchFamily="50" charset="-128"/>
                </a:rPr>
                <a:t>組織内体制図</a:t>
              </a:r>
            </a:p>
          </p:txBody>
        </p:sp>
        <p:cxnSp>
          <p:nvCxnSpPr>
            <p:cNvPr id="40" name="直線コネクタ 39">
              <a:extLst>
                <a:ext uri="{FF2B5EF4-FFF2-40B4-BE49-F238E27FC236}">
                  <a16:creationId xmlns:a16="http://schemas.microsoft.com/office/drawing/2014/main" id="{89F80435-F035-2CEE-0D58-9EFAF63ACF4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2" name="グループ化 41">
            <a:extLst>
              <a:ext uri="{FF2B5EF4-FFF2-40B4-BE49-F238E27FC236}">
                <a16:creationId xmlns:a16="http://schemas.microsoft.com/office/drawing/2014/main" id="{440CC56D-A2CC-6E79-768F-D704A5AD1520}"/>
              </a:ext>
            </a:extLst>
          </p:cNvPr>
          <p:cNvGrpSpPr/>
          <p:nvPr/>
        </p:nvGrpSpPr>
        <p:grpSpPr>
          <a:xfrm>
            <a:off x="6239438" y="1468974"/>
            <a:ext cx="5184000" cy="288000"/>
            <a:chOff x="156000" y="1879963"/>
            <a:chExt cx="5760000" cy="288000"/>
          </a:xfrm>
        </p:grpSpPr>
        <p:sp>
          <p:nvSpPr>
            <p:cNvPr id="43" name="正方形/長方形 42">
              <a:extLst>
                <a:ext uri="{FF2B5EF4-FFF2-40B4-BE49-F238E27FC236}">
                  <a16:creationId xmlns:a16="http://schemas.microsoft.com/office/drawing/2014/main" id="{13E6D564-A277-B33F-EBDF-6C45E56F77D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組織内の役割分担</a:t>
              </a:r>
            </a:p>
          </p:txBody>
        </p:sp>
        <p:cxnSp>
          <p:nvCxnSpPr>
            <p:cNvPr id="44" name="直線コネクタ 43">
              <a:extLst>
                <a:ext uri="{FF2B5EF4-FFF2-40B4-BE49-F238E27FC236}">
                  <a16:creationId xmlns:a16="http://schemas.microsoft.com/office/drawing/2014/main" id="{E65019BC-AFFA-6FD6-088F-C46C3A739A6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4653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F4DBE8-FD67-4369-C942-DC7B489C00DD}"/>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D1CBF644-09ED-DD34-FD32-2FF23093F4E1}"/>
              </a:ext>
            </a:extLst>
          </p:cNvPr>
          <p:cNvGraphicFramePr>
            <a:graphicFrameLocks noGrp="1"/>
          </p:cNvGraphicFramePr>
          <p:nvPr>
            <p:extLst>
              <p:ext uri="{D42A27DB-BD31-4B8C-83A1-F6EECF244321}">
                <p14:modId xmlns:p14="http://schemas.microsoft.com/office/powerpoint/2010/main" val="1087997933"/>
              </p:ext>
            </p:extLst>
          </p:nvPr>
        </p:nvGraphicFramePr>
        <p:xfrm>
          <a:off x="238125" y="605458"/>
          <a:ext cx="5734050" cy="6010990"/>
        </p:xfrm>
        <a:graphic>
          <a:graphicData uri="http://schemas.openxmlformats.org/drawingml/2006/table">
            <a:tbl>
              <a:tblPr firstRow="1" bandRow="1">
                <a:tableStyleId>{5C22544A-7EE6-4342-B048-85BDC9FD1C3A}</a:tableStyleId>
              </a:tblPr>
              <a:tblGrid>
                <a:gridCol w="290187">
                  <a:extLst>
                    <a:ext uri="{9D8B030D-6E8A-4147-A177-3AD203B41FA5}">
                      <a16:colId xmlns:a16="http://schemas.microsoft.com/office/drawing/2014/main" val="1765545874"/>
                    </a:ext>
                  </a:extLst>
                </a:gridCol>
                <a:gridCol w="292379">
                  <a:extLst>
                    <a:ext uri="{9D8B030D-6E8A-4147-A177-3AD203B41FA5}">
                      <a16:colId xmlns:a16="http://schemas.microsoft.com/office/drawing/2014/main" val="236298950"/>
                    </a:ext>
                  </a:extLst>
                </a:gridCol>
                <a:gridCol w="5151484">
                  <a:extLst>
                    <a:ext uri="{9D8B030D-6E8A-4147-A177-3AD203B41FA5}">
                      <a16:colId xmlns:a16="http://schemas.microsoft.com/office/drawing/2014/main" val="3547128731"/>
                    </a:ext>
                  </a:extLst>
                </a:gridCol>
              </a:tblGrid>
              <a:tr h="285666">
                <a:tc gridSpan="3">
                  <a:txBody>
                    <a:bodyPr/>
                    <a:lstStyle/>
                    <a:p>
                      <a:pPr algn="l"/>
                      <a:r>
                        <a:rPr kumimoji="1" lang="ja-JP" altLang="en-US" sz="1400" b="1">
                          <a:solidFill>
                            <a:schemeClr val="tx1"/>
                          </a:solidFill>
                          <a:latin typeface="Meiryo UI" panose="020B0604030504040204" pitchFamily="50" charset="-128"/>
                          <a:ea typeface="Meiryo UI" panose="020B0604030504040204" pitchFamily="50" charset="-128"/>
                        </a:rPr>
                        <a:t>（１）事業実現性の観点から考慮すべき事項</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204390"/>
                  </a:ext>
                </a:extLst>
              </a:tr>
              <a:tr h="285666">
                <a:tc rowSpan="19">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a:r>
                        <a:rPr kumimoji="1" lang="ja-JP" altLang="en-US" sz="1200" b="1">
                          <a:solidFill>
                            <a:schemeClr val="tx1"/>
                          </a:solidFill>
                          <a:latin typeface="Meiryo UI" panose="020B0604030504040204" pitchFamily="50" charset="-128"/>
                          <a:ea typeface="Meiryo UI" panose="020B0604030504040204" pitchFamily="50" charset="-128"/>
                        </a:rPr>
                        <a:t>ア．事業の重要性・具体性</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0509017"/>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4">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製造するパイプラインの概要</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1741958"/>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海外での製造能力、シームレスなテックトランスファー</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2715663"/>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製造自動化に向けた取り組み有無</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7426149"/>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国内サプライチェーン展開の有無</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5506846"/>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r>
                        <a:rPr kumimoji="1" lang="ja-JP" altLang="en-US" sz="1200" b="1">
                          <a:solidFill>
                            <a:schemeClr val="tx1"/>
                          </a:solidFill>
                          <a:latin typeface="Meiryo UI" panose="020B0604030504040204" pitchFamily="50" charset="-128"/>
                          <a:ea typeface="Meiryo UI" panose="020B0604030504040204" pitchFamily="50" charset="-128"/>
                        </a:rPr>
                        <a:t>イ．事業の継続性</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4210745"/>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8">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a:solidFill>
                            <a:schemeClr val="tx1"/>
                          </a:solidFill>
                          <a:latin typeface="Meiryo UI" panose="020B0604030504040204" pitchFamily="50" charset="-128"/>
                          <a:ea typeface="Meiryo UI" panose="020B0604030504040204" pitchFamily="50" charset="-128"/>
                        </a:rPr>
                        <a:t>ビジネスモデル｜環境を踏まえた自社のポジショニング・強み</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77629702"/>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ビジネスモデル｜事業戦略概要</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13166916"/>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ビジネスモデル｜ロードマップ</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67159340"/>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a:solidFill>
                            <a:schemeClr val="tx1"/>
                          </a:solidFill>
                          <a:latin typeface="Meiryo UI"/>
                          <a:ea typeface="Meiryo UI"/>
                        </a:rPr>
                        <a:t>ビジネスモデル｜</a:t>
                      </a:r>
                      <a:r>
                        <a:rPr kumimoji="1" lang="en-US" altLang="ja-JP" sz="1200" b="0" dirty="0">
                          <a:solidFill>
                            <a:schemeClr val="tx1"/>
                          </a:solidFill>
                          <a:latin typeface="Meiryo UI"/>
                          <a:ea typeface="Meiryo UI"/>
                        </a:rPr>
                        <a:t>2033</a:t>
                      </a:r>
                      <a:r>
                        <a:rPr kumimoji="1" lang="ja-JP" altLang="en-US" sz="1200" b="0" dirty="0">
                          <a:solidFill>
                            <a:schemeClr val="tx1"/>
                          </a:solidFill>
                          <a:latin typeface="Meiryo UI"/>
                          <a:ea typeface="Meiryo UI"/>
                        </a:rPr>
                        <a:t>年までの事業拡大目標値サマリ</a:t>
                      </a:r>
                    </a:p>
                    <a:p>
                      <a:pPr marL="0" lvl="0" algn="l">
                        <a:spcBef>
                          <a:spcPts val="600"/>
                        </a:spcBef>
                        <a:buNone/>
                      </a:pPr>
                      <a:r>
                        <a:rPr lang="ja-JP" altLang="en-US" sz="1200" b="0" dirty="0">
                          <a:solidFill>
                            <a:schemeClr val="tx1"/>
                          </a:solidFill>
                          <a:latin typeface="Meiryo UI"/>
                          <a:ea typeface="Meiryo UI"/>
                        </a:rPr>
                        <a:t>ビジネスモデル｜売上高根拠式</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05423454"/>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a:ea typeface="Meiryo UI"/>
                        </a:rPr>
                        <a:t>ビジネスモデル｜</a:t>
                      </a:r>
                      <a:r>
                        <a:rPr kumimoji="1" lang="en-US" altLang="ja-JP" sz="1200" b="0">
                          <a:solidFill>
                            <a:schemeClr val="tx1"/>
                          </a:solidFill>
                          <a:latin typeface="Meiryo UI"/>
                          <a:ea typeface="Meiryo UI"/>
                        </a:rPr>
                        <a:t>2033</a:t>
                      </a:r>
                      <a:r>
                        <a:rPr kumimoji="1" lang="ja-JP" altLang="en-US" sz="1200" b="0">
                          <a:solidFill>
                            <a:schemeClr val="tx1"/>
                          </a:solidFill>
                          <a:latin typeface="Meiryo UI"/>
                          <a:ea typeface="Meiryo UI"/>
                        </a:rPr>
                        <a:t>年までの事業拡大方針</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21222482"/>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受託製造パイプラインの増加計画｜</a:t>
                      </a:r>
                      <a:r>
                        <a:rPr lang="ja-JP" altLang="en-US" sz="1200">
                          <a:latin typeface="Meiryo UI"/>
                          <a:ea typeface="Meiryo UI"/>
                        </a:rPr>
                        <a:t>製造の受託増加計画</a:t>
                      </a:r>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3445722"/>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ja-JP" altLang="en-US" sz="1200">
                          <a:latin typeface="Meiryo UI"/>
                          <a:ea typeface="Meiryo UI"/>
                        </a:rPr>
                        <a:t>受託製造パイプラインの増加計画｜プロセス開発の受託増加計画</a:t>
                      </a:r>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9720308"/>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ja-JP" altLang="en-US" sz="1200">
                          <a:latin typeface="Meiryo UI"/>
                          <a:ea typeface="Meiryo UI"/>
                        </a:rPr>
                        <a:t>受託製造パイプラインの増加計画｜顧客開拓・基盤づくりのための計画</a:t>
                      </a:r>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79375715"/>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solidFill>
                            <a:schemeClr val="tx1"/>
                          </a:solidFill>
                          <a:latin typeface="Meiryo UI" panose="020B0604030504040204" pitchFamily="50" charset="-128"/>
                          <a:ea typeface="Meiryo UI" panose="020B0604030504040204" pitchFamily="50" charset="-128"/>
                        </a:rPr>
                        <a:t>ウ．事業の実施能力</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62367633"/>
                  </a:ext>
                </a:extLst>
              </a:tr>
              <a:tr h="316468">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200" b="0">
                          <a:solidFill>
                            <a:schemeClr val="tx1"/>
                          </a:solidFill>
                          <a:latin typeface="Meiryo UI"/>
                          <a:ea typeface="Meiryo UI"/>
                        </a:rPr>
                        <a:t>共同申請の役割分担　</a:t>
                      </a:r>
                      <a:r>
                        <a:rPr kumimoji="1" lang="en-US" altLang="ja-JP" sz="1200" b="0">
                          <a:solidFill>
                            <a:schemeClr val="tx1"/>
                          </a:solidFill>
                          <a:latin typeface="Meiryo UI"/>
                          <a:ea typeface="Meiryo UI"/>
                        </a:rPr>
                        <a:t>※</a:t>
                      </a:r>
                      <a:r>
                        <a:rPr kumimoji="1" lang="ja-JP" altLang="en-US" sz="1200" b="0">
                          <a:solidFill>
                            <a:schemeClr val="tx1"/>
                          </a:solidFill>
                          <a:latin typeface="Meiryo UI"/>
                          <a:ea typeface="Meiryo UI"/>
                        </a:rPr>
                        <a:t>共同申請の場合のみ</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61618447"/>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en-US" altLang="ja-JP" sz="1200" b="0">
                          <a:solidFill>
                            <a:schemeClr val="tx1"/>
                          </a:solidFill>
                          <a:latin typeface="Meiryo UI"/>
                          <a:ea typeface="Meiryo UI"/>
                        </a:rPr>
                        <a:t>GMP</a:t>
                      </a:r>
                      <a:r>
                        <a:rPr kumimoji="1" lang="ja-JP" altLang="en-US" sz="1200" b="0">
                          <a:solidFill>
                            <a:schemeClr val="tx1"/>
                          </a:solidFill>
                          <a:latin typeface="Meiryo UI"/>
                          <a:ea typeface="Meiryo UI"/>
                        </a:rPr>
                        <a:t>に準拠した施設整備等の実績</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956364"/>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実施体制図</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252258"/>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うち、製造の実施体制図</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77694385"/>
                  </a:ext>
                </a:extLst>
              </a:tr>
            </a:tbl>
          </a:graphicData>
        </a:graphic>
      </p:graphicFrame>
      <p:sp>
        <p:nvSpPr>
          <p:cNvPr id="5" name="タイトル 4">
            <a:extLst>
              <a:ext uri="{FF2B5EF4-FFF2-40B4-BE49-F238E27FC236}">
                <a16:creationId xmlns:a16="http://schemas.microsoft.com/office/drawing/2014/main" id="{981DB586-339E-9AAF-50A0-F8C952FBDDD8}"/>
              </a:ext>
            </a:extLst>
          </p:cNvPr>
          <p:cNvSpPr txBox="1">
            <a:spLocks/>
          </p:cNvSpPr>
          <p:nvPr/>
        </p:nvSpPr>
        <p:spPr>
          <a:xfrm>
            <a:off x="246064" y="180000"/>
            <a:ext cx="11317286" cy="362693"/>
          </a:xfrm>
          <a:prstGeom prst="rect">
            <a:avLst/>
          </a:prstGeom>
        </p:spPr>
        <p:txBody>
          <a:bodyPr vert="horz"/>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目次</a:t>
            </a:r>
          </a:p>
        </p:txBody>
      </p:sp>
      <p:graphicFrame>
        <p:nvGraphicFramePr>
          <p:cNvPr id="6" name="表 5">
            <a:extLst>
              <a:ext uri="{FF2B5EF4-FFF2-40B4-BE49-F238E27FC236}">
                <a16:creationId xmlns:a16="http://schemas.microsoft.com/office/drawing/2014/main" id="{55E70C7B-430A-BD9A-F39E-21C42E48E3F1}"/>
              </a:ext>
            </a:extLst>
          </p:cNvPr>
          <p:cNvGraphicFramePr>
            <a:graphicFrameLocks noGrp="1"/>
          </p:cNvGraphicFramePr>
          <p:nvPr>
            <p:extLst>
              <p:ext uri="{D42A27DB-BD31-4B8C-83A1-F6EECF244321}">
                <p14:modId xmlns:p14="http://schemas.microsoft.com/office/powerpoint/2010/main" val="1297341742"/>
              </p:ext>
            </p:extLst>
          </p:nvPr>
        </p:nvGraphicFramePr>
        <p:xfrm>
          <a:off x="6219825" y="605458"/>
          <a:ext cx="5734050" cy="4875456"/>
        </p:xfrm>
        <a:graphic>
          <a:graphicData uri="http://schemas.openxmlformats.org/drawingml/2006/table">
            <a:tbl>
              <a:tblPr firstRow="1" bandRow="1">
                <a:tableStyleId>{5C22544A-7EE6-4342-B048-85BDC9FD1C3A}</a:tableStyleId>
              </a:tblPr>
              <a:tblGrid>
                <a:gridCol w="290187">
                  <a:extLst>
                    <a:ext uri="{9D8B030D-6E8A-4147-A177-3AD203B41FA5}">
                      <a16:colId xmlns:a16="http://schemas.microsoft.com/office/drawing/2014/main" val="1765545874"/>
                    </a:ext>
                  </a:extLst>
                </a:gridCol>
                <a:gridCol w="292379">
                  <a:extLst>
                    <a:ext uri="{9D8B030D-6E8A-4147-A177-3AD203B41FA5}">
                      <a16:colId xmlns:a16="http://schemas.microsoft.com/office/drawing/2014/main" val="236298950"/>
                    </a:ext>
                  </a:extLst>
                </a:gridCol>
                <a:gridCol w="5151484">
                  <a:extLst>
                    <a:ext uri="{9D8B030D-6E8A-4147-A177-3AD203B41FA5}">
                      <a16:colId xmlns:a16="http://schemas.microsoft.com/office/drawing/2014/main" val="3547128731"/>
                    </a:ext>
                  </a:extLst>
                </a:gridCol>
              </a:tblGrid>
              <a:tr h="285666">
                <a:tc rowSpan="10">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a:r>
                        <a:rPr kumimoji="1" lang="ja-JP" altLang="en-US" sz="1200" b="1">
                          <a:solidFill>
                            <a:schemeClr val="tx1"/>
                          </a:solidFill>
                          <a:latin typeface="Meiryo UI" panose="020B0604030504040204" pitchFamily="50" charset="-128"/>
                          <a:ea typeface="Meiryo UI" panose="020B0604030504040204" pitchFamily="50" charset="-128"/>
                        </a:rPr>
                        <a:t>ウ．事業の実施能力</a:t>
                      </a:r>
                      <a:endParaRPr kumimoji="1" lang="en-US" altLang="ja-JP"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1644874"/>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うち、品質管理の実施体制図</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91844980"/>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うち、プロセス開発の実施体制図</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20105454"/>
                  </a:ext>
                </a:extLst>
              </a:tr>
              <a:tr h="285666">
                <a:tc vMerge="1">
                  <a:txBody>
                    <a:bodyPr/>
                    <a:lstStyle/>
                    <a:p>
                      <a:endParaRPr kumimoji="1" lang="ja-JP" altLang="en-US"/>
                    </a:p>
                  </a:txBody>
                  <a:tcPr/>
                </a:tc>
                <a:tc vMerge="1">
                  <a:txBody>
                    <a:bodyPr/>
                    <a:lstStyle/>
                    <a:p>
                      <a:endParaRPr kumimoji="1" lang="ja-JP" altLang="en-US"/>
                    </a:p>
                  </a:txBody>
                  <a:tcPr/>
                </a:tc>
                <a:tc>
                  <a:txBody>
                    <a:bodyPr/>
                    <a:lstStyle/>
                    <a:p>
                      <a:pPr algn="l"/>
                      <a:r>
                        <a:rPr kumimoji="1" lang="ja-JP" altLang="en-US" sz="1200" b="0" kern="1200" dirty="0">
                          <a:solidFill>
                            <a:schemeClr val="tx1"/>
                          </a:solidFill>
                          <a:latin typeface="Meiryo UI" panose="020B0604030504040204" pitchFamily="50" charset="-128"/>
                          <a:ea typeface="Meiryo UI" panose="020B0604030504040204" pitchFamily="50" charset="-128"/>
                          <a:cs typeface="+mn-cs"/>
                        </a:rPr>
                        <a:t>人員計画</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2149550"/>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eiryo UI" panose="020B0604030504040204" pitchFamily="50" charset="-128"/>
                          <a:ea typeface="Meiryo UI" panose="020B0604030504040204" pitchFamily="50" charset="-128"/>
                        </a:rPr>
                        <a:t>財務の健全性、企業規模と投資規模の適切性</a:t>
                      </a: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0432495"/>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eiryo UI" panose="020B0604030504040204" pitchFamily="50" charset="-128"/>
                          <a:ea typeface="Meiryo UI" panose="020B0604030504040204" pitchFamily="50" charset="-128"/>
                        </a:rPr>
                        <a:t>補助事業の実施スケジュール</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85666261"/>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l"/>
                      <a:r>
                        <a:rPr kumimoji="1" lang="ja-JP" altLang="en-US" sz="1200" b="1" dirty="0">
                          <a:solidFill>
                            <a:schemeClr val="tx1"/>
                          </a:solidFill>
                          <a:latin typeface="Meiryo UI" panose="020B0604030504040204" pitchFamily="50" charset="-128"/>
                          <a:ea typeface="Meiryo UI" panose="020B0604030504040204" pitchFamily="50" charset="-128"/>
                        </a:rPr>
                        <a:t>エ．技術の新規性（新技術導入促進枠のみ）</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6579022"/>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技術の新規性、重要性、競争性</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75352180"/>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技術概要</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5283736"/>
                  </a:ext>
                </a:extLst>
              </a:tr>
              <a:tr h="285666">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技術導入に向けたスケジュール</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2848173"/>
                  </a:ext>
                </a:extLst>
              </a:tr>
              <a:tr h="285666">
                <a:tc gridSpan="3">
                  <a:txBody>
                    <a:bodyPr/>
                    <a:lstStyle/>
                    <a:p>
                      <a:pPr algn="l"/>
                      <a:r>
                        <a:rPr kumimoji="1" lang="ja-JP" altLang="en-US" sz="1400" b="1">
                          <a:solidFill>
                            <a:schemeClr val="tx1"/>
                          </a:solidFill>
                          <a:latin typeface="Meiryo UI" panose="020B0604030504040204" pitchFamily="50" charset="-128"/>
                          <a:ea typeface="Meiryo UI" panose="020B0604030504040204" pitchFamily="50" charset="-128"/>
                        </a:rPr>
                        <a:t>（２）行政・政策的観点からの評価に当たり考慮すべき事項</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983361"/>
                  </a:ext>
                </a:extLst>
              </a:tr>
              <a:tr h="285666">
                <a:tc rowSpan="6" gridSpan="2">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6" h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災害に対する強靭性に関する資料</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1720340"/>
                  </a:ext>
                </a:extLst>
              </a:tr>
              <a:tr h="285666">
                <a:tc gridSpan="2"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部素材ごとの調達先リスト</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7626731"/>
                  </a:ext>
                </a:extLst>
              </a:tr>
              <a:tr h="285666">
                <a:tc gridSpan="2"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バイオコミュニティや地域との連携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5221393"/>
                  </a:ext>
                </a:extLst>
              </a:tr>
              <a:tr h="285666">
                <a:tc gridSpan="2"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パートナーシップ構築宣言</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8586342"/>
                  </a:ext>
                </a:extLst>
              </a:tr>
              <a:tr h="285666">
                <a:tc gridSpan="2"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a:solidFill>
                            <a:schemeClr val="tx1"/>
                          </a:solidFill>
                          <a:latin typeface="Meiryo UI" panose="020B0604030504040204" pitchFamily="50" charset="-128"/>
                          <a:ea typeface="Meiryo UI" panose="020B0604030504040204" pitchFamily="50" charset="-128"/>
                        </a:rPr>
                        <a:t>ワークライフバランス</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21026120"/>
                  </a:ext>
                </a:extLst>
              </a:tr>
              <a:tr h="285666">
                <a:tc gridSpan="2"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pPr algn="l"/>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a:solidFill>
                            <a:schemeClr val="tx1"/>
                          </a:solidFill>
                          <a:latin typeface="Meiryo UI" panose="020B0604030504040204" pitchFamily="50" charset="-128"/>
                          <a:ea typeface="Meiryo UI" panose="020B0604030504040204" pitchFamily="50" charset="-128"/>
                        </a:rPr>
                        <a:t>賃上げ証明書</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0136355"/>
                  </a:ext>
                </a:extLst>
              </a:tr>
            </a:tbl>
          </a:graphicData>
        </a:graphic>
      </p:graphicFrame>
    </p:spTree>
    <p:custDataLst>
      <p:tags r:id="rId1"/>
    </p:custDataLst>
    <p:extLst>
      <p:ext uri="{BB962C8B-B14F-4D97-AF65-F5344CB8AC3E}">
        <p14:creationId xmlns:p14="http://schemas.microsoft.com/office/powerpoint/2010/main" val="37636594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676BF-DA4E-023C-036B-73FCB10351AA}"/>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B3559CA-FA40-8E3A-0C18-F94E84810010}"/>
              </a:ext>
            </a:extLst>
          </p:cNvPr>
          <p:cNvGraphicFramePr>
            <a:graphicFrameLocks noChangeAspect="1"/>
          </p:cNvGraphicFramePr>
          <p:nvPr>
            <p:custDataLst>
              <p:tags r:id="rId1"/>
            </p:custDataLst>
            <p:extLst>
              <p:ext uri="{D42A27DB-BD31-4B8C-83A1-F6EECF244321}">
                <p14:modId xmlns:p14="http://schemas.microsoft.com/office/powerpoint/2010/main" val="3900486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0B3559CA-FA40-8E3A-0C18-F94E848100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ー 5">
            <a:extLst>
              <a:ext uri="{FF2B5EF4-FFF2-40B4-BE49-F238E27FC236}">
                <a16:creationId xmlns:a16="http://schemas.microsoft.com/office/drawing/2014/main" id="{ACA639E8-1397-CDBF-9E67-E1FA6AC1901D}"/>
              </a:ext>
            </a:extLst>
          </p:cNvPr>
          <p:cNvSpPr>
            <a:spLocks noGrp="1"/>
          </p:cNvSpPr>
          <p:nvPr>
            <p:ph sz="quarter" idx="10"/>
          </p:nvPr>
        </p:nvSpPr>
        <p:spPr/>
        <p:txBody>
          <a:bodyPr vert="horz" lIns="0" tIns="0" rIns="0" bIns="0" rtlCol="0">
            <a:noAutofit/>
          </a:bodyPr>
          <a:lstStyle/>
          <a:p>
            <a:r>
              <a:rPr lang="ja-JP" altLang="en-US">
                <a:solidFill>
                  <a:srgbClr val="3F4350"/>
                </a:solidFill>
              </a:rPr>
              <a:t>経営者のコミットメントの下、専門部署に複数チームを設置</a:t>
            </a:r>
            <a:endParaRPr lang="en-US" altLang="ja-JP">
              <a:solidFill>
                <a:srgbClr val="3F4350"/>
              </a:solidFill>
            </a:endParaRPr>
          </a:p>
          <a:p>
            <a:endParaRPr lang="ja-JP" altLang="en-US">
              <a:solidFill>
                <a:srgbClr val="3F4350"/>
              </a:solidFill>
            </a:endParaRPr>
          </a:p>
        </p:txBody>
      </p:sp>
      <p:sp>
        <p:nvSpPr>
          <p:cNvPr id="2" name="ee4pContent3">
            <a:extLst>
              <a:ext uri="{FF2B5EF4-FFF2-40B4-BE49-F238E27FC236}">
                <a16:creationId xmlns:a16="http://schemas.microsoft.com/office/drawing/2014/main" id="{70AD8EC0-E015-8366-8EFE-3B01AB30CEFF}"/>
              </a:ext>
            </a:extLst>
          </p:cNvPr>
          <p:cNvSpPr txBox="1"/>
          <p:nvPr/>
        </p:nvSpPr>
        <p:spPr>
          <a:xfrm>
            <a:off x="6239439" y="191789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8E9CC75D-DCDB-1105-88D3-4BE58F577105}"/>
              </a:ext>
            </a:extLst>
          </p:cNvPr>
          <p:cNvGrpSpPr/>
          <p:nvPr/>
        </p:nvGrpSpPr>
        <p:grpSpPr>
          <a:xfrm>
            <a:off x="765598" y="1939581"/>
            <a:ext cx="5184000" cy="3332263"/>
            <a:chOff x="355247" y="2647690"/>
            <a:chExt cx="5701993" cy="3936437"/>
          </a:xfrm>
        </p:grpSpPr>
        <p:sp>
          <p:nvSpPr>
            <p:cNvPr id="7" name="Rectangle 56">
              <a:extLst>
                <a:ext uri="{FF2B5EF4-FFF2-40B4-BE49-F238E27FC236}">
                  <a16:creationId xmlns:a16="http://schemas.microsoft.com/office/drawing/2014/main" id="{BBB9099B-C83C-DB7D-2B7D-AFFD32387335}"/>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B689F50A-0D5E-5CB8-2495-EE20C98AC4E2}"/>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64BCBF01-24D5-4ED2-5900-A52F984CDDF8}"/>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5022CD33-1CCE-A701-C226-6B0598DDEE0A}"/>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62">
              <a:extLst>
                <a:ext uri="{FF2B5EF4-FFF2-40B4-BE49-F238E27FC236}">
                  <a16:creationId xmlns:a16="http://schemas.microsoft.com/office/drawing/2014/main" id="{44D8B120-EA27-67D3-E75A-C389BC4E175A}"/>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2" name="Rectangle 63">
              <a:extLst>
                <a:ext uri="{FF2B5EF4-FFF2-40B4-BE49-F238E27FC236}">
                  <a16:creationId xmlns:a16="http://schemas.microsoft.com/office/drawing/2014/main" id="{4769E222-A48E-64CD-73AC-3CE36341F262}"/>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3" name="Rectangle 64">
              <a:extLst>
                <a:ext uri="{FF2B5EF4-FFF2-40B4-BE49-F238E27FC236}">
                  <a16:creationId xmlns:a16="http://schemas.microsoft.com/office/drawing/2014/main" id="{30F9E3FF-B1BA-DB26-1A81-1A86B14F5D0F}"/>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4" name="Connector: Elbow 66">
              <a:extLst>
                <a:ext uri="{FF2B5EF4-FFF2-40B4-BE49-F238E27FC236}">
                  <a16:creationId xmlns:a16="http://schemas.microsoft.com/office/drawing/2014/main" id="{25D4466C-034C-33E9-A288-595E716582FA}"/>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5" name="Straight Arrow Connector 67">
              <a:extLst>
                <a:ext uri="{FF2B5EF4-FFF2-40B4-BE49-F238E27FC236}">
                  <a16:creationId xmlns:a16="http://schemas.microsoft.com/office/drawing/2014/main" id="{975E0695-24F3-FEC0-F830-2B2860D42706}"/>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Connector 71">
              <a:extLst>
                <a:ext uri="{FF2B5EF4-FFF2-40B4-BE49-F238E27FC236}">
                  <a16:creationId xmlns:a16="http://schemas.microsoft.com/office/drawing/2014/main" id="{4B21223A-DC69-D6DD-67C2-844E17C2EEBC}"/>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Straight Connector 73">
              <a:extLst>
                <a:ext uri="{FF2B5EF4-FFF2-40B4-BE49-F238E27FC236}">
                  <a16:creationId xmlns:a16="http://schemas.microsoft.com/office/drawing/2014/main" id="{3FB24F50-098A-3576-AC7A-F24710E0DFF0}"/>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Connector: Elbow 76">
              <a:extLst>
                <a:ext uri="{FF2B5EF4-FFF2-40B4-BE49-F238E27FC236}">
                  <a16:creationId xmlns:a16="http://schemas.microsoft.com/office/drawing/2014/main" id="{3021E7B8-DA7B-0555-FFBE-EF57E072192A}"/>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7">
              <a:extLst>
                <a:ext uri="{FF2B5EF4-FFF2-40B4-BE49-F238E27FC236}">
                  <a16:creationId xmlns:a16="http://schemas.microsoft.com/office/drawing/2014/main" id="{DE58E05C-A3D9-B7A1-9354-AA59B5641AA0}"/>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A97333B9-8D57-F1F9-B929-686845A006E7}"/>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1" name="Rectangle 56">
              <a:extLst>
                <a:ext uri="{FF2B5EF4-FFF2-40B4-BE49-F238E27FC236}">
                  <a16:creationId xmlns:a16="http://schemas.microsoft.com/office/drawing/2014/main" id="{70ADBCEA-6381-982F-CA28-356B47291C17}"/>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2" name="直線コネクタ 21">
              <a:extLst>
                <a:ext uri="{FF2B5EF4-FFF2-40B4-BE49-F238E27FC236}">
                  <a16:creationId xmlns:a16="http://schemas.microsoft.com/office/drawing/2014/main" id="{5200E47D-F519-BAC4-C56A-5AB30A0C3AF2}"/>
                </a:ext>
              </a:extLst>
            </p:cNvPr>
            <p:cNvCxnSpPr>
              <a:cxnSpLocks/>
              <a:endCxn id="21"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Straight Arrow Connector 67">
              <a:extLst>
                <a:ext uri="{FF2B5EF4-FFF2-40B4-BE49-F238E27FC236}">
                  <a16:creationId xmlns:a16="http://schemas.microsoft.com/office/drawing/2014/main" id="{2BC7B5B7-593C-696E-85DC-91AEDA5165FB}"/>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4" name="テキスト ボックス 23">
              <a:extLst>
                <a:ext uri="{FF2B5EF4-FFF2-40B4-BE49-F238E27FC236}">
                  <a16:creationId xmlns:a16="http://schemas.microsoft.com/office/drawing/2014/main" id="{13A93CEF-069B-1B8C-67EB-E4E24B2F7FCB}"/>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5" name="Rectangle 63">
              <a:extLst>
                <a:ext uri="{FF2B5EF4-FFF2-40B4-BE49-F238E27FC236}">
                  <a16:creationId xmlns:a16="http://schemas.microsoft.com/office/drawing/2014/main" id="{6021E8A4-9265-DAC8-C83D-5AF85460EF31}"/>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26" name="Connector: Elbow 66">
              <a:extLst>
                <a:ext uri="{FF2B5EF4-FFF2-40B4-BE49-F238E27FC236}">
                  <a16:creationId xmlns:a16="http://schemas.microsoft.com/office/drawing/2014/main" id="{F41DF4C5-8D68-2215-2A3C-F5E969E82F92}"/>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27" name="Straight Arrow Connector 67">
              <a:extLst>
                <a:ext uri="{FF2B5EF4-FFF2-40B4-BE49-F238E27FC236}">
                  <a16:creationId xmlns:a16="http://schemas.microsoft.com/office/drawing/2014/main" id="{54E77A5C-7922-657E-6E82-950E6216A521}"/>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8" name="テキスト ボックス 27">
              <a:extLst>
                <a:ext uri="{FF2B5EF4-FFF2-40B4-BE49-F238E27FC236}">
                  <a16:creationId xmlns:a16="http://schemas.microsoft.com/office/drawing/2014/main" id="{2C26F8E1-E756-0C6C-0F2E-72BE607C895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9" name="タイトル 4">
            <a:extLst>
              <a:ext uri="{FF2B5EF4-FFF2-40B4-BE49-F238E27FC236}">
                <a16:creationId xmlns:a16="http://schemas.microsoft.com/office/drawing/2014/main" id="{7E5556A9-11CE-865D-562C-2A20A5B088C6}"/>
              </a:ext>
            </a:extLst>
          </p:cNvPr>
          <p:cNvSpPr>
            <a:spLocks noGrp="1"/>
          </p:cNvSpPr>
          <p:nvPr>
            <p:ph type="title"/>
          </p:nvPr>
        </p:nvSpPr>
        <p:spPr>
          <a:xfrm>
            <a:off x="628650" y="180000"/>
            <a:ext cx="10934699" cy="221599"/>
          </a:xfrm>
        </p:spPr>
        <p:txBody>
          <a:bodyPr vert="horz"/>
          <a:lstStyle/>
          <a:p>
            <a:r>
              <a:rPr lang="ja-JP" altLang="en-US" dirty="0"/>
              <a:t>（１）ウ</a:t>
            </a:r>
            <a:r>
              <a:rPr lang="en-US" altLang="ja-JP" dirty="0"/>
              <a:t>.</a:t>
            </a:r>
            <a:r>
              <a:rPr lang="ja-JP" altLang="en-US" dirty="0"/>
              <a:t>事業の実施能力｜</a:t>
            </a:r>
            <a:r>
              <a:rPr lang="ja-JP" altLang="en-US" dirty="0">
                <a:latin typeface="Meiryo UI"/>
                <a:ea typeface="Meiryo UI"/>
              </a:rPr>
              <a:t>品質管理</a:t>
            </a:r>
            <a:r>
              <a:rPr lang="ja-JP" altLang="en-US" dirty="0"/>
              <a:t>の実施体制図</a:t>
            </a:r>
          </a:p>
        </p:txBody>
      </p:sp>
      <p:sp>
        <p:nvSpPr>
          <p:cNvPr id="36" name="TextBox 51">
            <a:extLst>
              <a:ext uri="{FF2B5EF4-FFF2-40B4-BE49-F238E27FC236}">
                <a16:creationId xmlns:a16="http://schemas.microsoft.com/office/drawing/2014/main" id="{BDDCA745-0E39-FF6B-FB0A-7779D559274A}"/>
              </a:ext>
            </a:extLst>
          </p:cNvPr>
          <p:cNvSpPr txBox="1"/>
          <p:nvPr/>
        </p:nvSpPr>
        <p:spPr>
          <a:xfrm>
            <a:off x="628650" y="5286180"/>
            <a:ext cx="109347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主要な人員については、必要な経験、能力を有することを適宜資料を追加し示してください。</a:t>
            </a:r>
          </a:p>
        </p:txBody>
      </p:sp>
      <p:grpSp>
        <p:nvGrpSpPr>
          <p:cNvPr id="37" name="グループ化 36">
            <a:extLst>
              <a:ext uri="{FF2B5EF4-FFF2-40B4-BE49-F238E27FC236}">
                <a16:creationId xmlns:a16="http://schemas.microsoft.com/office/drawing/2014/main" id="{6C67CC17-63FC-8638-4FA7-4564B3C93AF1}"/>
              </a:ext>
            </a:extLst>
          </p:cNvPr>
          <p:cNvGrpSpPr/>
          <p:nvPr/>
        </p:nvGrpSpPr>
        <p:grpSpPr>
          <a:xfrm>
            <a:off x="765598" y="1468974"/>
            <a:ext cx="5184000" cy="288000"/>
            <a:chOff x="156000" y="1879963"/>
            <a:chExt cx="5760000" cy="288000"/>
          </a:xfrm>
        </p:grpSpPr>
        <p:sp>
          <p:nvSpPr>
            <p:cNvPr id="38" name="正方形/長方形 37">
              <a:extLst>
                <a:ext uri="{FF2B5EF4-FFF2-40B4-BE49-F238E27FC236}">
                  <a16:creationId xmlns:a16="http://schemas.microsoft.com/office/drawing/2014/main" id="{373A8C08-34E1-F10F-511D-E3B54B9415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600" b="1">
                  <a:solidFill>
                    <a:schemeClr val="tx1"/>
                  </a:solidFill>
                  <a:latin typeface="Meiryo UI" panose="020B0604030504040204" pitchFamily="50" charset="-128"/>
                  <a:ea typeface="Meiryo UI" panose="020B0604030504040204" pitchFamily="50" charset="-128"/>
                </a:rPr>
                <a:t>組織内体制図</a:t>
              </a:r>
            </a:p>
          </p:txBody>
        </p:sp>
        <p:cxnSp>
          <p:nvCxnSpPr>
            <p:cNvPr id="41" name="直線コネクタ 40">
              <a:extLst>
                <a:ext uri="{FF2B5EF4-FFF2-40B4-BE49-F238E27FC236}">
                  <a16:creationId xmlns:a16="http://schemas.microsoft.com/office/drawing/2014/main" id="{9535AA3D-3EFA-77F8-5A04-2E5053B8D7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2" name="グループ化 41">
            <a:extLst>
              <a:ext uri="{FF2B5EF4-FFF2-40B4-BE49-F238E27FC236}">
                <a16:creationId xmlns:a16="http://schemas.microsoft.com/office/drawing/2014/main" id="{6905078F-E241-F4A6-28D1-0D68B34CF6A9}"/>
              </a:ext>
            </a:extLst>
          </p:cNvPr>
          <p:cNvGrpSpPr/>
          <p:nvPr/>
        </p:nvGrpSpPr>
        <p:grpSpPr>
          <a:xfrm>
            <a:off x="6239438" y="1468974"/>
            <a:ext cx="5184000" cy="288000"/>
            <a:chOff x="156000" y="1879963"/>
            <a:chExt cx="5760000" cy="288000"/>
          </a:xfrm>
        </p:grpSpPr>
        <p:sp>
          <p:nvSpPr>
            <p:cNvPr id="43" name="正方形/長方形 42">
              <a:extLst>
                <a:ext uri="{FF2B5EF4-FFF2-40B4-BE49-F238E27FC236}">
                  <a16:creationId xmlns:a16="http://schemas.microsoft.com/office/drawing/2014/main" id="{9760EB87-9E62-B66A-6966-0A0F2197AA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組織内の役割分担</a:t>
              </a:r>
            </a:p>
          </p:txBody>
        </p:sp>
        <p:cxnSp>
          <p:nvCxnSpPr>
            <p:cNvPr id="44" name="直線コネクタ 43">
              <a:extLst>
                <a:ext uri="{FF2B5EF4-FFF2-40B4-BE49-F238E27FC236}">
                  <a16:creationId xmlns:a16="http://schemas.microsoft.com/office/drawing/2014/main" id="{DB9D57EE-605D-53C2-D0EE-C7C0343A9E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15708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373CD-5D3E-B767-C933-510AB14409DB}"/>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D21050C-A68A-922E-4356-D3C410F0D07F}"/>
              </a:ext>
            </a:extLst>
          </p:cNvPr>
          <p:cNvGraphicFramePr>
            <a:graphicFrameLocks noChangeAspect="1"/>
          </p:cNvGraphicFramePr>
          <p:nvPr>
            <p:custDataLst>
              <p:tags r:id="rId1"/>
            </p:custDataLst>
            <p:extLst>
              <p:ext uri="{D42A27DB-BD31-4B8C-83A1-F6EECF244321}">
                <p14:modId xmlns:p14="http://schemas.microsoft.com/office/powerpoint/2010/main" val="11641643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FD21050C-A68A-922E-4356-D3C410F0D07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ー 5">
            <a:extLst>
              <a:ext uri="{FF2B5EF4-FFF2-40B4-BE49-F238E27FC236}">
                <a16:creationId xmlns:a16="http://schemas.microsoft.com/office/drawing/2014/main" id="{F0D6389C-FDAC-DD97-4D95-767534C98740}"/>
              </a:ext>
            </a:extLst>
          </p:cNvPr>
          <p:cNvSpPr>
            <a:spLocks noGrp="1"/>
          </p:cNvSpPr>
          <p:nvPr>
            <p:ph sz="quarter" idx="10"/>
          </p:nvPr>
        </p:nvSpPr>
        <p:spPr/>
        <p:txBody>
          <a:bodyPr vert="horz" lIns="0" tIns="0" rIns="0" bIns="0" rtlCol="0">
            <a:noAutofit/>
          </a:bodyPr>
          <a:lstStyle/>
          <a:p>
            <a:r>
              <a:rPr lang="ja-JP" altLang="en-US">
                <a:solidFill>
                  <a:srgbClr val="3F4350"/>
                </a:solidFill>
              </a:rPr>
              <a:t>経営者のコミットメントの下、専門部署に複数チームを設置</a:t>
            </a:r>
            <a:endParaRPr lang="en-US" altLang="ja-JP">
              <a:solidFill>
                <a:srgbClr val="3F4350"/>
              </a:solidFill>
            </a:endParaRPr>
          </a:p>
          <a:p>
            <a:endParaRPr lang="ja-JP" altLang="en-US">
              <a:solidFill>
                <a:srgbClr val="3F4350"/>
              </a:solidFill>
            </a:endParaRPr>
          </a:p>
        </p:txBody>
      </p:sp>
      <p:sp>
        <p:nvSpPr>
          <p:cNvPr id="2" name="ee4pContent3">
            <a:extLst>
              <a:ext uri="{FF2B5EF4-FFF2-40B4-BE49-F238E27FC236}">
                <a16:creationId xmlns:a16="http://schemas.microsoft.com/office/drawing/2014/main" id="{29F9D293-B05D-C1D1-2525-30F83C608E9F}"/>
              </a:ext>
            </a:extLst>
          </p:cNvPr>
          <p:cNvSpPr txBox="1"/>
          <p:nvPr/>
        </p:nvSpPr>
        <p:spPr>
          <a:xfrm>
            <a:off x="6239439" y="191789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159C7F15-4279-590D-BF0E-9774064C1EF8}"/>
              </a:ext>
            </a:extLst>
          </p:cNvPr>
          <p:cNvGrpSpPr/>
          <p:nvPr/>
        </p:nvGrpSpPr>
        <p:grpSpPr>
          <a:xfrm>
            <a:off x="765598" y="1939581"/>
            <a:ext cx="5184000" cy="3332263"/>
            <a:chOff x="355247" y="2647690"/>
            <a:chExt cx="5701993" cy="3936437"/>
          </a:xfrm>
        </p:grpSpPr>
        <p:sp>
          <p:nvSpPr>
            <p:cNvPr id="7" name="Rectangle 56">
              <a:extLst>
                <a:ext uri="{FF2B5EF4-FFF2-40B4-BE49-F238E27FC236}">
                  <a16:creationId xmlns:a16="http://schemas.microsoft.com/office/drawing/2014/main" id="{3C653D52-AA5E-59B4-7F8D-1537498AE6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8AC265B6-F69D-4641-297D-B0DE47D69A28}"/>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60C92C46-093D-7CEA-7FD7-2187FD4795F1}"/>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B07141A7-240F-C0E8-014B-68ADB95F729E}"/>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62">
              <a:extLst>
                <a:ext uri="{FF2B5EF4-FFF2-40B4-BE49-F238E27FC236}">
                  <a16:creationId xmlns:a16="http://schemas.microsoft.com/office/drawing/2014/main" id="{ED954222-D33E-92D1-AB8B-04F77CCD197C}"/>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2" name="Rectangle 63">
              <a:extLst>
                <a:ext uri="{FF2B5EF4-FFF2-40B4-BE49-F238E27FC236}">
                  <a16:creationId xmlns:a16="http://schemas.microsoft.com/office/drawing/2014/main" id="{95860E96-60BB-E539-3DFB-37D207FC0E90}"/>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3" name="Rectangle 64">
              <a:extLst>
                <a:ext uri="{FF2B5EF4-FFF2-40B4-BE49-F238E27FC236}">
                  <a16:creationId xmlns:a16="http://schemas.microsoft.com/office/drawing/2014/main" id="{BFA85187-F2CA-9078-8E53-44DCC021A78F}"/>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4" name="Connector: Elbow 66">
              <a:extLst>
                <a:ext uri="{FF2B5EF4-FFF2-40B4-BE49-F238E27FC236}">
                  <a16:creationId xmlns:a16="http://schemas.microsoft.com/office/drawing/2014/main" id="{69D48A42-2DAB-646E-95A1-E538D09AF860}"/>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5" name="Straight Arrow Connector 67">
              <a:extLst>
                <a:ext uri="{FF2B5EF4-FFF2-40B4-BE49-F238E27FC236}">
                  <a16:creationId xmlns:a16="http://schemas.microsoft.com/office/drawing/2014/main" id="{AB1ECAEF-AD35-98EF-49A7-127AC17B30A6}"/>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Connector 71">
              <a:extLst>
                <a:ext uri="{FF2B5EF4-FFF2-40B4-BE49-F238E27FC236}">
                  <a16:creationId xmlns:a16="http://schemas.microsoft.com/office/drawing/2014/main" id="{3CC2565F-068E-CDA1-47B0-CBE02EBDED94}"/>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Straight Connector 73">
              <a:extLst>
                <a:ext uri="{FF2B5EF4-FFF2-40B4-BE49-F238E27FC236}">
                  <a16:creationId xmlns:a16="http://schemas.microsoft.com/office/drawing/2014/main" id="{6FD9E5DD-A2D3-9164-C70E-609F3A6682DE}"/>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Connector: Elbow 76">
              <a:extLst>
                <a:ext uri="{FF2B5EF4-FFF2-40B4-BE49-F238E27FC236}">
                  <a16:creationId xmlns:a16="http://schemas.microsoft.com/office/drawing/2014/main" id="{18E4FB42-0E1E-1A1E-3EFF-C634F3F95A34}"/>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7">
              <a:extLst>
                <a:ext uri="{FF2B5EF4-FFF2-40B4-BE49-F238E27FC236}">
                  <a16:creationId xmlns:a16="http://schemas.microsoft.com/office/drawing/2014/main" id="{76E795DC-D20E-E59F-0172-10D4568328D1}"/>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8CF96B6D-74E6-1E66-C13C-C3290CEABFA1}"/>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1" name="Rectangle 56">
              <a:extLst>
                <a:ext uri="{FF2B5EF4-FFF2-40B4-BE49-F238E27FC236}">
                  <a16:creationId xmlns:a16="http://schemas.microsoft.com/office/drawing/2014/main" id="{28E2DFB0-5AA8-16A9-77E8-3F9D59B1732E}"/>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2" name="直線コネクタ 21">
              <a:extLst>
                <a:ext uri="{FF2B5EF4-FFF2-40B4-BE49-F238E27FC236}">
                  <a16:creationId xmlns:a16="http://schemas.microsoft.com/office/drawing/2014/main" id="{8C601228-6075-40CE-3050-86654027E657}"/>
                </a:ext>
              </a:extLst>
            </p:cNvPr>
            <p:cNvCxnSpPr>
              <a:cxnSpLocks/>
              <a:endCxn id="21"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Straight Arrow Connector 67">
              <a:extLst>
                <a:ext uri="{FF2B5EF4-FFF2-40B4-BE49-F238E27FC236}">
                  <a16:creationId xmlns:a16="http://schemas.microsoft.com/office/drawing/2014/main" id="{81632C64-67BA-98CA-0C0A-C73AC0A9450E}"/>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4" name="テキスト ボックス 23">
              <a:extLst>
                <a:ext uri="{FF2B5EF4-FFF2-40B4-BE49-F238E27FC236}">
                  <a16:creationId xmlns:a16="http://schemas.microsoft.com/office/drawing/2014/main" id="{A7E3DB58-9FA3-4DBE-7380-85D7A472A6CE}"/>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5" name="Rectangle 63">
              <a:extLst>
                <a:ext uri="{FF2B5EF4-FFF2-40B4-BE49-F238E27FC236}">
                  <a16:creationId xmlns:a16="http://schemas.microsoft.com/office/drawing/2014/main" id="{EA41BC87-7972-22E8-88A4-E116BB9F1E77}"/>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26" name="Connector: Elbow 66">
              <a:extLst>
                <a:ext uri="{FF2B5EF4-FFF2-40B4-BE49-F238E27FC236}">
                  <a16:creationId xmlns:a16="http://schemas.microsoft.com/office/drawing/2014/main" id="{CA0286F8-860A-6A75-CD3A-0744D1F906BA}"/>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27" name="Straight Arrow Connector 67">
              <a:extLst>
                <a:ext uri="{FF2B5EF4-FFF2-40B4-BE49-F238E27FC236}">
                  <a16:creationId xmlns:a16="http://schemas.microsoft.com/office/drawing/2014/main" id="{2285686C-2E31-8100-24CD-E9431BDFDCED}"/>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8" name="テキスト ボックス 27">
              <a:extLst>
                <a:ext uri="{FF2B5EF4-FFF2-40B4-BE49-F238E27FC236}">
                  <a16:creationId xmlns:a16="http://schemas.microsoft.com/office/drawing/2014/main" id="{136B70BB-359B-F9B1-BEC1-04B2C745BF6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9" name="タイトル 4">
            <a:extLst>
              <a:ext uri="{FF2B5EF4-FFF2-40B4-BE49-F238E27FC236}">
                <a16:creationId xmlns:a16="http://schemas.microsoft.com/office/drawing/2014/main" id="{4AB034E1-A8CD-593F-A4D0-C0BB8D081832}"/>
              </a:ext>
            </a:extLst>
          </p:cNvPr>
          <p:cNvSpPr>
            <a:spLocks noGrp="1"/>
          </p:cNvSpPr>
          <p:nvPr>
            <p:ph type="title"/>
          </p:nvPr>
        </p:nvSpPr>
        <p:spPr>
          <a:xfrm>
            <a:off x="628650" y="180000"/>
            <a:ext cx="10934699" cy="221599"/>
          </a:xfrm>
        </p:spPr>
        <p:txBody>
          <a:bodyPr vert="horz"/>
          <a:lstStyle/>
          <a:p>
            <a:r>
              <a:rPr lang="ja-JP" altLang="en-US" dirty="0"/>
              <a:t>（１）ウ</a:t>
            </a:r>
            <a:r>
              <a:rPr lang="en-US" altLang="ja-JP" dirty="0"/>
              <a:t>.</a:t>
            </a:r>
            <a:r>
              <a:rPr lang="ja-JP" altLang="en-US" dirty="0"/>
              <a:t>事業の実施能力｜</a:t>
            </a:r>
            <a:r>
              <a:rPr lang="ja-JP" altLang="en-US" dirty="0">
                <a:latin typeface="Meiryo UI"/>
                <a:ea typeface="Meiryo UI"/>
              </a:rPr>
              <a:t>プロセス開発</a:t>
            </a:r>
            <a:r>
              <a:rPr lang="ja-JP" altLang="en-US" dirty="0"/>
              <a:t>の実施体制図</a:t>
            </a:r>
          </a:p>
        </p:txBody>
      </p:sp>
      <p:sp>
        <p:nvSpPr>
          <p:cNvPr id="36" name="TextBox 51">
            <a:extLst>
              <a:ext uri="{FF2B5EF4-FFF2-40B4-BE49-F238E27FC236}">
                <a16:creationId xmlns:a16="http://schemas.microsoft.com/office/drawing/2014/main" id="{3250FF7E-3B46-B020-0A48-E30CE68BC104}"/>
              </a:ext>
            </a:extLst>
          </p:cNvPr>
          <p:cNvSpPr txBox="1"/>
          <p:nvPr/>
        </p:nvSpPr>
        <p:spPr>
          <a:xfrm>
            <a:off x="628650" y="5286180"/>
            <a:ext cx="109347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主要な人員については、必要な経験、能力を有することを適宜資料を追加し示してください。</a:t>
            </a:r>
          </a:p>
        </p:txBody>
      </p:sp>
      <p:grpSp>
        <p:nvGrpSpPr>
          <p:cNvPr id="37" name="グループ化 36">
            <a:extLst>
              <a:ext uri="{FF2B5EF4-FFF2-40B4-BE49-F238E27FC236}">
                <a16:creationId xmlns:a16="http://schemas.microsoft.com/office/drawing/2014/main" id="{571B8BBB-C621-C6BF-5575-4E30FF3FA5B3}"/>
              </a:ext>
            </a:extLst>
          </p:cNvPr>
          <p:cNvGrpSpPr/>
          <p:nvPr/>
        </p:nvGrpSpPr>
        <p:grpSpPr>
          <a:xfrm>
            <a:off x="765598" y="1468974"/>
            <a:ext cx="5184000" cy="288000"/>
            <a:chOff x="156000" y="1879963"/>
            <a:chExt cx="5760000" cy="288000"/>
          </a:xfrm>
        </p:grpSpPr>
        <p:sp>
          <p:nvSpPr>
            <p:cNvPr id="38" name="正方形/長方形 37">
              <a:extLst>
                <a:ext uri="{FF2B5EF4-FFF2-40B4-BE49-F238E27FC236}">
                  <a16:creationId xmlns:a16="http://schemas.microsoft.com/office/drawing/2014/main" id="{4385307E-4898-D0E4-5DC3-DA2F84B527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600" b="1">
                  <a:solidFill>
                    <a:schemeClr val="tx1"/>
                  </a:solidFill>
                  <a:latin typeface="Meiryo UI" panose="020B0604030504040204" pitchFamily="50" charset="-128"/>
                  <a:ea typeface="Meiryo UI" panose="020B0604030504040204" pitchFamily="50" charset="-128"/>
                </a:rPr>
                <a:t>組織内体制図</a:t>
              </a:r>
            </a:p>
          </p:txBody>
        </p:sp>
        <p:cxnSp>
          <p:nvCxnSpPr>
            <p:cNvPr id="41" name="直線コネクタ 40">
              <a:extLst>
                <a:ext uri="{FF2B5EF4-FFF2-40B4-BE49-F238E27FC236}">
                  <a16:creationId xmlns:a16="http://schemas.microsoft.com/office/drawing/2014/main" id="{4BA34750-BE83-9678-CA8D-609B08EE0B9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2" name="グループ化 41">
            <a:extLst>
              <a:ext uri="{FF2B5EF4-FFF2-40B4-BE49-F238E27FC236}">
                <a16:creationId xmlns:a16="http://schemas.microsoft.com/office/drawing/2014/main" id="{4C0C077A-6553-3009-805D-FE9A959F1EAB}"/>
              </a:ext>
            </a:extLst>
          </p:cNvPr>
          <p:cNvGrpSpPr/>
          <p:nvPr/>
        </p:nvGrpSpPr>
        <p:grpSpPr>
          <a:xfrm>
            <a:off x="6239438" y="1468974"/>
            <a:ext cx="5184000" cy="288000"/>
            <a:chOff x="156000" y="1879963"/>
            <a:chExt cx="5760000" cy="288000"/>
          </a:xfrm>
        </p:grpSpPr>
        <p:sp>
          <p:nvSpPr>
            <p:cNvPr id="43" name="正方形/長方形 42">
              <a:extLst>
                <a:ext uri="{FF2B5EF4-FFF2-40B4-BE49-F238E27FC236}">
                  <a16:creationId xmlns:a16="http://schemas.microsoft.com/office/drawing/2014/main" id="{1BE6014E-53AB-4C49-467B-1BDE9A590C1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組織内の役割分担</a:t>
              </a:r>
            </a:p>
          </p:txBody>
        </p:sp>
        <p:cxnSp>
          <p:nvCxnSpPr>
            <p:cNvPr id="44" name="直線コネクタ 43">
              <a:extLst>
                <a:ext uri="{FF2B5EF4-FFF2-40B4-BE49-F238E27FC236}">
                  <a16:creationId xmlns:a16="http://schemas.microsoft.com/office/drawing/2014/main" id="{DA0DCB4A-F69B-AC9E-08A5-5A7AD0EAC67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5735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92373-06DF-DA5F-121D-0DFB8FB3DD2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E049A1A7-B405-8F1A-2B52-D669442755B7}"/>
              </a:ext>
            </a:extLst>
          </p:cNvPr>
          <p:cNvGraphicFramePr>
            <a:graphicFrameLocks noChangeAspect="1"/>
          </p:cNvGraphicFramePr>
          <p:nvPr>
            <p:custDataLst>
              <p:tags r:id="rId1"/>
            </p:custDataLst>
            <p:extLst>
              <p:ext uri="{D42A27DB-BD31-4B8C-83A1-F6EECF244321}">
                <p14:modId xmlns:p14="http://schemas.microsoft.com/office/powerpoint/2010/main" val="12486731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E049A1A7-B405-8F1A-2B52-D669442755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ー 5">
            <a:extLst>
              <a:ext uri="{FF2B5EF4-FFF2-40B4-BE49-F238E27FC236}">
                <a16:creationId xmlns:a16="http://schemas.microsoft.com/office/drawing/2014/main" id="{15D3ED9F-CA2D-5075-832E-F27583B0C2A7}"/>
              </a:ext>
            </a:extLst>
          </p:cNvPr>
          <p:cNvSpPr>
            <a:spLocks noGrp="1"/>
          </p:cNvSpPr>
          <p:nvPr>
            <p:ph sz="quarter" idx="10"/>
          </p:nvPr>
        </p:nvSpPr>
        <p:spPr/>
        <p:txBody>
          <a:bodyPr vert="horz" lIns="0" tIns="0" rIns="0" bIns="0" rtlCol="0" anchor="t">
            <a:noAutofit/>
          </a:bodyPr>
          <a:lstStyle/>
          <a:p>
            <a:pPr>
              <a:buNone/>
            </a:pPr>
            <a:r>
              <a:rPr lang="ja-JP" altLang="en-US">
                <a:solidFill>
                  <a:srgbClr val="3F4350"/>
                </a:solidFill>
                <a:latin typeface="Meiryo UI"/>
                <a:ea typeface="Meiryo UI"/>
              </a:rPr>
              <a:t>機能別の人員計画</a:t>
            </a:r>
            <a:endParaRPr lang="en-US" altLang="ja-JP">
              <a:solidFill>
                <a:srgbClr val="3F4350"/>
              </a:solidFill>
              <a:latin typeface="Meiryo UI"/>
              <a:ea typeface="Meiryo UI"/>
            </a:endParaRPr>
          </a:p>
        </p:txBody>
      </p:sp>
      <p:sp>
        <p:nvSpPr>
          <p:cNvPr id="3" name="タイトル 4">
            <a:extLst>
              <a:ext uri="{FF2B5EF4-FFF2-40B4-BE49-F238E27FC236}">
                <a16:creationId xmlns:a16="http://schemas.microsoft.com/office/drawing/2014/main" id="{6966A0E6-2E6B-2C12-0643-663FCCB7EEAF}"/>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t>（１）ウ</a:t>
            </a:r>
            <a:r>
              <a:rPr lang="en-US" altLang="ja-JP" dirty="0"/>
              <a:t>.</a:t>
            </a:r>
            <a:r>
              <a:rPr lang="ja-JP" altLang="en-US" dirty="0"/>
              <a:t> 事業の実施能力｜人員計画</a:t>
            </a:r>
          </a:p>
        </p:txBody>
      </p:sp>
      <p:sp>
        <p:nvSpPr>
          <p:cNvPr id="34" name="矢印: 五方向 33">
            <a:extLst>
              <a:ext uri="{FF2B5EF4-FFF2-40B4-BE49-F238E27FC236}">
                <a16:creationId xmlns:a16="http://schemas.microsoft.com/office/drawing/2014/main" id="{5A9BBE68-DD19-E280-385D-B7FE69415319}"/>
              </a:ext>
            </a:extLst>
          </p:cNvPr>
          <p:cNvSpPr/>
          <p:nvPr/>
        </p:nvSpPr>
        <p:spPr>
          <a:xfrm>
            <a:off x="3321934" y="1510411"/>
            <a:ext cx="1932895" cy="509047"/>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2025</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35" name="矢印: 五方向 34">
            <a:extLst>
              <a:ext uri="{FF2B5EF4-FFF2-40B4-BE49-F238E27FC236}">
                <a16:creationId xmlns:a16="http://schemas.microsoft.com/office/drawing/2014/main" id="{1F1DE350-D539-3DE5-EABE-F1DE7EFD6FDC}"/>
              </a:ext>
            </a:extLst>
          </p:cNvPr>
          <p:cNvSpPr/>
          <p:nvPr/>
        </p:nvSpPr>
        <p:spPr>
          <a:xfrm>
            <a:off x="5362573" y="1510411"/>
            <a:ext cx="1932895" cy="509047"/>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2026</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36" name="矢印: 五方向 35">
            <a:extLst>
              <a:ext uri="{FF2B5EF4-FFF2-40B4-BE49-F238E27FC236}">
                <a16:creationId xmlns:a16="http://schemas.microsoft.com/office/drawing/2014/main" id="{5A75B7EE-30DC-78B0-13FD-90CACA688623}"/>
              </a:ext>
            </a:extLst>
          </p:cNvPr>
          <p:cNvSpPr/>
          <p:nvPr/>
        </p:nvSpPr>
        <p:spPr>
          <a:xfrm>
            <a:off x="7403211" y="1510411"/>
            <a:ext cx="1932895" cy="509047"/>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2027</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53" name="矢印: 五方向 52">
            <a:extLst>
              <a:ext uri="{FF2B5EF4-FFF2-40B4-BE49-F238E27FC236}">
                <a16:creationId xmlns:a16="http://schemas.microsoft.com/office/drawing/2014/main" id="{7843A186-C043-CA02-2519-55ADF9239E21}"/>
              </a:ext>
            </a:extLst>
          </p:cNvPr>
          <p:cNvSpPr/>
          <p:nvPr/>
        </p:nvSpPr>
        <p:spPr>
          <a:xfrm>
            <a:off x="9798986" y="1510411"/>
            <a:ext cx="1932895" cy="509047"/>
          </a:xfrm>
          <a:prstGeom prst="homePlate">
            <a:avLst/>
          </a:prstGeom>
          <a:solidFill>
            <a:schemeClr val="bg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2033</a:t>
            </a:r>
            <a:r>
              <a:rPr kumimoji="1" lang="ja-JP" altLang="en-US" sz="1400">
                <a:solidFill>
                  <a:schemeClr val="tx1"/>
                </a:solidFill>
                <a:latin typeface="Meiryo UI" panose="020B0604030504040204" pitchFamily="50" charset="-128"/>
                <a:ea typeface="Meiryo UI" panose="020B0604030504040204" pitchFamily="50" charset="-128"/>
              </a:rPr>
              <a:t>年度末</a:t>
            </a:r>
          </a:p>
        </p:txBody>
      </p:sp>
      <p:sp>
        <p:nvSpPr>
          <p:cNvPr id="54" name="テキスト ボックス 53">
            <a:extLst>
              <a:ext uri="{FF2B5EF4-FFF2-40B4-BE49-F238E27FC236}">
                <a16:creationId xmlns:a16="http://schemas.microsoft.com/office/drawing/2014/main" id="{15749848-1F32-6CB6-D5E6-9DDCA9D83317}"/>
              </a:ext>
            </a:extLst>
          </p:cNvPr>
          <p:cNvSpPr txBox="1"/>
          <p:nvPr/>
        </p:nvSpPr>
        <p:spPr>
          <a:xfrm>
            <a:off x="9208458" y="1612008"/>
            <a:ext cx="718176" cy="3751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7" name="正方形/長方形 6">
            <a:extLst>
              <a:ext uri="{FF2B5EF4-FFF2-40B4-BE49-F238E27FC236}">
                <a16:creationId xmlns:a16="http://schemas.microsoft.com/office/drawing/2014/main" id="{EC920D7E-28E7-5EB6-20EC-470B1361AACB}"/>
              </a:ext>
            </a:extLst>
          </p:cNvPr>
          <p:cNvSpPr/>
          <p:nvPr/>
        </p:nvSpPr>
        <p:spPr>
          <a:xfrm>
            <a:off x="1951826" y="2187786"/>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製造</a:t>
            </a:r>
            <a:endParaRPr kumimoji="1" lang="en-US" altLang="ja-JP" sz="14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E938201A-6B96-DA82-7E63-940306F87A38}"/>
              </a:ext>
            </a:extLst>
          </p:cNvPr>
          <p:cNvSpPr/>
          <p:nvPr/>
        </p:nvSpPr>
        <p:spPr>
          <a:xfrm>
            <a:off x="1951826" y="3565681"/>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プロセス</a:t>
            </a:r>
            <a:endParaRPr kumimoji="1" lang="en-US" altLang="ja-JP" sz="1400">
              <a:solidFill>
                <a:schemeClr val="bg1"/>
              </a:solidFill>
              <a:latin typeface="Meiryo UI" panose="020B0604030504040204" pitchFamily="50" charset="-128"/>
              <a:ea typeface="Meiryo UI" panose="020B0604030504040204" pitchFamily="50" charset="-128"/>
            </a:endParaRPr>
          </a:p>
          <a:p>
            <a:pPr algn="ctr"/>
            <a:r>
              <a:rPr kumimoji="1" lang="ja-JP" altLang="en-US" sz="1400">
                <a:solidFill>
                  <a:schemeClr val="bg1"/>
                </a:solidFill>
                <a:latin typeface="Meiryo UI" panose="020B0604030504040204" pitchFamily="50" charset="-128"/>
                <a:ea typeface="Meiryo UI" panose="020B0604030504040204" pitchFamily="50" charset="-128"/>
              </a:rPr>
              <a:t>開発</a:t>
            </a:r>
          </a:p>
        </p:txBody>
      </p:sp>
      <p:sp>
        <p:nvSpPr>
          <p:cNvPr id="9" name="正方形/長方形 8">
            <a:extLst>
              <a:ext uri="{FF2B5EF4-FFF2-40B4-BE49-F238E27FC236}">
                <a16:creationId xmlns:a16="http://schemas.microsoft.com/office/drawing/2014/main" id="{378DE5FC-C504-F7BB-0B7F-3F516E6D97EE}"/>
              </a:ext>
            </a:extLst>
          </p:cNvPr>
          <p:cNvSpPr/>
          <p:nvPr/>
        </p:nvSpPr>
        <p:spPr>
          <a:xfrm>
            <a:off x="1951826" y="2876734"/>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品質管理、品質試験</a:t>
            </a:r>
          </a:p>
        </p:txBody>
      </p:sp>
      <p:sp>
        <p:nvSpPr>
          <p:cNvPr id="17" name="正方形/長方形 16">
            <a:extLst>
              <a:ext uri="{FF2B5EF4-FFF2-40B4-BE49-F238E27FC236}">
                <a16:creationId xmlns:a16="http://schemas.microsoft.com/office/drawing/2014/main" id="{F2C06AC2-5421-800A-5715-CF51E25025C7}"/>
              </a:ext>
            </a:extLst>
          </p:cNvPr>
          <p:cNvSpPr/>
          <p:nvPr/>
        </p:nvSpPr>
        <p:spPr>
          <a:xfrm>
            <a:off x="3321934" y="218778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659EA6BD-68CD-E1CE-C8F5-79C7CC83B317}"/>
              </a:ext>
            </a:extLst>
          </p:cNvPr>
          <p:cNvSpPr/>
          <p:nvPr/>
        </p:nvSpPr>
        <p:spPr>
          <a:xfrm>
            <a:off x="3321934" y="2878731"/>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84521747-11AB-AC5C-680C-5CDEAB71EE4F}"/>
              </a:ext>
            </a:extLst>
          </p:cNvPr>
          <p:cNvSpPr/>
          <p:nvPr/>
        </p:nvSpPr>
        <p:spPr>
          <a:xfrm>
            <a:off x="3321934" y="3569676"/>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A18F85A0-44AB-621E-1904-E8FF77937290}"/>
              </a:ext>
            </a:extLst>
          </p:cNvPr>
          <p:cNvSpPr/>
          <p:nvPr/>
        </p:nvSpPr>
        <p:spPr>
          <a:xfrm>
            <a:off x="5362573" y="218778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3FC8493C-D18F-20D4-9C09-FCD9565F165F}"/>
              </a:ext>
            </a:extLst>
          </p:cNvPr>
          <p:cNvSpPr/>
          <p:nvPr/>
        </p:nvSpPr>
        <p:spPr>
          <a:xfrm>
            <a:off x="5362573" y="2878731"/>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22DC3353-BFBF-F701-6D6B-37F9047C42ED}"/>
              </a:ext>
            </a:extLst>
          </p:cNvPr>
          <p:cNvSpPr/>
          <p:nvPr/>
        </p:nvSpPr>
        <p:spPr>
          <a:xfrm>
            <a:off x="5362573" y="3569676"/>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70B1D2BB-1B02-BB30-C85A-80E334290526}"/>
              </a:ext>
            </a:extLst>
          </p:cNvPr>
          <p:cNvSpPr/>
          <p:nvPr/>
        </p:nvSpPr>
        <p:spPr>
          <a:xfrm>
            <a:off x="7403211" y="218778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314241DF-4AB2-83DE-AC7F-A3FE70598FCF}"/>
              </a:ext>
            </a:extLst>
          </p:cNvPr>
          <p:cNvSpPr/>
          <p:nvPr/>
        </p:nvSpPr>
        <p:spPr>
          <a:xfrm>
            <a:off x="7403211" y="2878731"/>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3C7A7955-61D9-FA7D-528C-F049A357A647}"/>
              </a:ext>
            </a:extLst>
          </p:cNvPr>
          <p:cNvSpPr/>
          <p:nvPr/>
        </p:nvSpPr>
        <p:spPr>
          <a:xfrm>
            <a:off x="7403211" y="3569676"/>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48" name="正方形/長方形 47">
            <a:extLst>
              <a:ext uri="{FF2B5EF4-FFF2-40B4-BE49-F238E27FC236}">
                <a16:creationId xmlns:a16="http://schemas.microsoft.com/office/drawing/2014/main" id="{C8C77357-6C63-7615-E9AD-01C4D9277004}"/>
              </a:ext>
            </a:extLst>
          </p:cNvPr>
          <p:cNvSpPr/>
          <p:nvPr/>
        </p:nvSpPr>
        <p:spPr>
          <a:xfrm>
            <a:off x="9798986" y="218778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F08B5C4F-EBA1-EB5F-6EFD-FF6CEA6D7523}"/>
              </a:ext>
            </a:extLst>
          </p:cNvPr>
          <p:cNvSpPr/>
          <p:nvPr/>
        </p:nvSpPr>
        <p:spPr>
          <a:xfrm>
            <a:off x="9798986" y="2878731"/>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2691CD4F-A4D3-76D2-93E8-CCF9179FFFF8}"/>
              </a:ext>
            </a:extLst>
          </p:cNvPr>
          <p:cNvSpPr/>
          <p:nvPr/>
        </p:nvSpPr>
        <p:spPr>
          <a:xfrm>
            <a:off x="9798986" y="3569676"/>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6" name="テキスト ボックス 55">
            <a:extLst>
              <a:ext uri="{FF2B5EF4-FFF2-40B4-BE49-F238E27FC236}">
                <a16:creationId xmlns:a16="http://schemas.microsoft.com/office/drawing/2014/main" id="{88F019F1-6C2D-E1BA-CA9C-834CE8A4E5B5}"/>
              </a:ext>
            </a:extLst>
          </p:cNvPr>
          <p:cNvSpPr txBox="1"/>
          <p:nvPr/>
        </p:nvSpPr>
        <p:spPr>
          <a:xfrm>
            <a:off x="9208458" y="2315431"/>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58" name="テキスト ボックス 57">
            <a:extLst>
              <a:ext uri="{FF2B5EF4-FFF2-40B4-BE49-F238E27FC236}">
                <a16:creationId xmlns:a16="http://schemas.microsoft.com/office/drawing/2014/main" id="{C2E7E0BC-19E2-2863-00E8-A0E1CFC13A15}"/>
              </a:ext>
            </a:extLst>
          </p:cNvPr>
          <p:cNvSpPr txBox="1"/>
          <p:nvPr/>
        </p:nvSpPr>
        <p:spPr>
          <a:xfrm>
            <a:off x="9208458" y="3003671"/>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60" name="テキスト ボックス 59">
            <a:extLst>
              <a:ext uri="{FF2B5EF4-FFF2-40B4-BE49-F238E27FC236}">
                <a16:creationId xmlns:a16="http://schemas.microsoft.com/office/drawing/2014/main" id="{96ADC75E-8CE5-CDF9-C913-348F368E0F7E}"/>
              </a:ext>
            </a:extLst>
          </p:cNvPr>
          <p:cNvSpPr txBox="1"/>
          <p:nvPr/>
        </p:nvSpPr>
        <p:spPr>
          <a:xfrm>
            <a:off x="9208458" y="3695968"/>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2" name="正方形/長方形 1">
            <a:extLst>
              <a:ext uri="{FF2B5EF4-FFF2-40B4-BE49-F238E27FC236}">
                <a16:creationId xmlns:a16="http://schemas.microsoft.com/office/drawing/2014/main" id="{6E7A0093-A1A3-D2D5-C323-3FC63B303A7D}"/>
              </a:ext>
            </a:extLst>
          </p:cNvPr>
          <p:cNvSpPr/>
          <p:nvPr/>
        </p:nvSpPr>
        <p:spPr>
          <a:xfrm>
            <a:off x="628650" y="2187786"/>
            <a:ext cx="1131216" cy="1996949"/>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再生</a:t>
            </a:r>
            <a:r>
              <a:rPr kumimoji="1" lang="en-US" altLang="ja-JP" sz="1400" dirty="0">
                <a:solidFill>
                  <a:schemeClr val="bg1"/>
                </a:solidFill>
                <a:latin typeface="Meiryo UI" panose="020B0604030504040204" pitchFamily="50" charset="-128"/>
                <a:ea typeface="Meiryo UI" panose="020B0604030504040204" pitchFamily="50" charset="-128"/>
              </a:rPr>
              <a:t>CDMO</a:t>
            </a:r>
            <a:r>
              <a:rPr kumimoji="1" lang="ja-JP" altLang="en-US" sz="1400" dirty="0">
                <a:solidFill>
                  <a:schemeClr val="bg1"/>
                </a:solidFill>
                <a:latin typeface="Meiryo UI" panose="020B0604030504040204" pitchFamily="50" charset="-128"/>
                <a:ea typeface="Meiryo UI" panose="020B0604030504040204" pitchFamily="50" charset="-128"/>
              </a:rPr>
              <a:t>事業全体</a:t>
            </a:r>
            <a:endParaRPr kumimoji="1" lang="en-US" altLang="ja-JP" sz="1400" dirty="0">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489EDCA-E4EC-9BEE-AF08-7BA214F977B1}"/>
              </a:ext>
            </a:extLst>
          </p:cNvPr>
          <p:cNvSpPr/>
          <p:nvPr/>
        </p:nvSpPr>
        <p:spPr>
          <a:xfrm>
            <a:off x="1951826" y="4358302"/>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製造</a:t>
            </a:r>
            <a:endParaRPr kumimoji="1" lang="en-US" altLang="ja-JP" sz="14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08B740F-A80A-28BD-5C8B-02A4FA8D0B0B}"/>
              </a:ext>
            </a:extLst>
          </p:cNvPr>
          <p:cNvSpPr/>
          <p:nvPr/>
        </p:nvSpPr>
        <p:spPr>
          <a:xfrm>
            <a:off x="1951826" y="5736197"/>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プロセス</a:t>
            </a:r>
            <a:endParaRPr kumimoji="1" lang="en-US" altLang="ja-JP" sz="1400">
              <a:solidFill>
                <a:schemeClr val="bg1"/>
              </a:solidFill>
              <a:latin typeface="Meiryo UI" panose="020B0604030504040204" pitchFamily="50" charset="-128"/>
              <a:ea typeface="Meiryo UI" panose="020B0604030504040204" pitchFamily="50" charset="-128"/>
            </a:endParaRPr>
          </a:p>
          <a:p>
            <a:pPr algn="ctr"/>
            <a:r>
              <a:rPr kumimoji="1" lang="ja-JP" altLang="en-US" sz="1400">
                <a:solidFill>
                  <a:schemeClr val="bg1"/>
                </a:solidFill>
                <a:latin typeface="Meiryo UI" panose="020B0604030504040204" pitchFamily="50" charset="-128"/>
                <a:ea typeface="Meiryo UI" panose="020B0604030504040204" pitchFamily="50" charset="-128"/>
              </a:rPr>
              <a:t>開発</a:t>
            </a:r>
          </a:p>
        </p:txBody>
      </p:sp>
      <p:sp>
        <p:nvSpPr>
          <p:cNvPr id="15" name="正方形/長方形 14">
            <a:extLst>
              <a:ext uri="{FF2B5EF4-FFF2-40B4-BE49-F238E27FC236}">
                <a16:creationId xmlns:a16="http://schemas.microsoft.com/office/drawing/2014/main" id="{C4A70FEB-3465-8C4E-A3A8-3DC3A47F49EA}"/>
              </a:ext>
            </a:extLst>
          </p:cNvPr>
          <p:cNvSpPr/>
          <p:nvPr/>
        </p:nvSpPr>
        <p:spPr>
          <a:xfrm>
            <a:off x="1951826" y="5047250"/>
            <a:ext cx="1131216" cy="619054"/>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bg1"/>
                </a:solidFill>
                <a:latin typeface="Meiryo UI" panose="020B0604030504040204" pitchFamily="50" charset="-128"/>
                <a:ea typeface="Meiryo UI" panose="020B0604030504040204" pitchFamily="50" charset="-128"/>
              </a:rPr>
              <a:t>品質管理、品質試験</a:t>
            </a:r>
          </a:p>
        </p:txBody>
      </p:sp>
      <p:sp>
        <p:nvSpPr>
          <p:cNvPr id="16" name="正方形/長方形 15">
            <a:extLst>
              <a:ext uri="{FF2B5EF4-FFF2-40B4-BE49-F238E27FC236}">
                <a16:creationId xmlns:a16="http://schemas.microsoft.com/office/drawing/2014/main" id="{8F1497F7-45DB-049A-20E4-4BAD941A4899}"/>
              </a:ext>
            </a:extLst>
          </p:cNvPr>
          <p:cNvSpPr/>
          <p:nvPr/>
        </p:nvSpPr>
        <p:spPr>
          <a:xfrm>
            <a:off x="3321934" y="4358303"/>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96242DC3-715C-7D11-170D-DB9E3E2A518C}"/>
              </a:ext>
            </a:extLst>
          </p:cNvPr>
          <p:cNvSpPr/>
          <p:nvPr/>
        </p:nvSpPr>
        <p:spPr>
          <a:xfrm>
            <a:off x="3321934" y="504924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6F4FBFF8-978B-A5BA-06AB-A46ECB32CBF9}"/>
              </a:ext>
            </a:extLst>
          </p:cNvPr>
          <p:cNvSpPr/>
          <p:nvPr/>
        </p:nvSpPr>
        <p:spPr>
          <a:xfrm>
            <a:off x="3321934" y="5740192"/>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046E9CE6-7F50-90B6-84FB-559D17064C55}"/>
              </a:ext>
            </a:extLst>
          </p:cNvPr>
          <p:cNvSpPr/>
          <p:nvPr/>
        </p:nvSpPr>
        <p:spPr>
          <a:xfrm>
            <a:off x="5362573" y="4358303"/>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4" name="正方形/長方形 23">
            <a:extLst>
              <a:ext uri="{FF2B5EF4-FFF2-40B4-BE49-F238E27FC236}">
                <a16:creationId xmlns:a16="http://schemas.microsoft.com/office/drawing/2014/main" id="{76F1DC34-00FD-645F-4015-273F3E55E6C8}"/>
              </a:ext>
            </a:extLst>
          </p:cNvPr>
          <p:cNvSpPr/>
          <p:nvPr/>
        </p:nvSpPr>
        <p:spPr>
          <a:xfrm>
            <a:off x="5362573" y="504924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D902B4B5-1CF0-4AFB-FA84-5A1CEB2231D2}"/>
              </a:ext>
            </a:extLst>
          </p:cNvPr>
          <p:cNvSpPr/>
          <p:nvPr/>
        </p:nvSpPr>
        <p:spPr>
          <a:xfrm>
            <a:off x="5362573" y="5740192"/>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EC166E45-A9C7-DD31-3DC3-C241E9E40A14}"/>
              </a:ext>
            </a:extLst>
          </p:cNvPr>
          <p:cNvSpPr/>
          <p:nvPr/>
        </p:nvSpPr>
        <p:spPr>
          <a:xfrm>
            <a:off x="7403211" y="4358303"/>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D369EB1B-D828-F6BF-D4A9-C550A5FB241C}"/>
              </a:ext>
            </a:extLst>
          </p:cNvPr>
          <p:cNvSpPr/>
          <p:nvPr/>
        </p:nvSpPr>
        <p:spPr>
          <a:xfrm>
            <a:off x="7403211" y="504924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3714E830-2E9C-4DC8-E186-826442484AAA}"/>
              </a:ext>
            </a:extLst>
          </p:cNvPr>
          <p:cNvSpPr/>
          <p:nvPr/>
        </p:nvSpPr>
        <p:spPr>
          <a:xfrm>
            <a:off x="7403211" y="5740192"/>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EC6AC9C6-0D9A-E94E-7C69-8E914DD5E4CC}"/>
              </a:ext>
            </a:extLst>
          </p:cNvPr>
          <p:cNvSpPr/>
          <p:nvPr/>
        </p:nvSpPr>
        <p:spPr>
          <a:xfrm>
            <a:off x="9798986" y="4358303"/>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47FE0D44-25FF-8365-BC68-DDBD6F4FE620}"/>
              </a:ext>
            </a:extLst>
          </p:cNvPr>
          <p:cNvSpPr/>
          <p:nvPr/>
        </p:nvSpPr>
        <p:spPr>
          <a:xfrm>
            <a:off x="9798986" y="5049247"/>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3A142771-521C-EB2A-EA66-ECB1E75A1873}"/>
              </a:ext>
            </a:extLst>
          </p:cNvPr>
          <p:cNvSpPr/>
          <p:nvPr/>
        </p:nvSpPr>
        <p:spPr>
          <a:xfrm>
            <a:off x="9798986" y="5740192"/>
            <a:ext cx="1932895" cy="6150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41" name="テキスト ボックス 40">
            <a:extLst>
              <a:ext uri="{FF2B5EF4-FFF2-40B4-BE49-F238E27FC236}">
                <a16:creationId xmlns:a16="http://schemas.microsoft.com/office/drawing/2014/main" id="{964C8567-92DC-F8F5-61CF-8944E451B096}"/>
              </a:ext>
            </a:extLst>
          </p:cNvPr>
          <p:cNvSpPr txBox="1"/>
          <p:nvPr/>
        </p:nvSpPr>
        <p:spPr>
          <a:xfrm>
            <a:off x="9208458" y="4485947"/>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42" name="テキスト ボックス 41">
            <a:extLst>
              <a:ext uri="{FF2B5EF4-FFF2-40B4-BE49-F238E27FC236}">
                <a16:creationId xmlns:a16="http://schemas.microsoft.com/office/drawing/2014/main" id="{84BE5A46-E83C-6AAC-056E-0F870AC24851}"/>
              </a:ext>
            </a:extLst>
          </p:cNvPr>
          <p:cNvSpPr txBox="1"/>
          <p:nvPr/>
        </p:nvSpPr>
        <p:spPr>
          <a:xfrm>
            <a:off x="9208458" y="5174187"/>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DAEDC798-5D39-8B52-AF35-3E1BA6564372}"/>
              </a:ext>
            </a:extLst>
          </p:cNvPr>
          <p:cNvSpPr txBox="1"/>
          <p:nvPr/>
        </p:nvSpPr>
        <p:spPr>
          <a:xfrm>
            <a:off x="9208458" y="5866484"/>
            <a:ext cx="718176" cy="4533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a:t>
            </a:r>
          </a:p>
        </p:txBody>
      </p:sp>
      <p:sp>
        <p:nvSpPr>
          <p:cNvPr id="44" name="正方形/長方形 43">
            <a:extLst>
              <a:ext uri="{FF2B5EF4-FFF2-40B4-BE49-F238E27FC236}">
                <a16:creationId xmlns:a16="http://schemas.microsoft.com/office/drawing/2014/main" id="{D711C425-6EAE-4133-EA93-768A71423C44}"/>
              </a:ext>
            </a:extLst>
          </p:cNvPr>
          <p:cNvSpPr/>
          <p:nvPr/>
        </p:nvSpPr>
        <p:spPr>
          <a:xfrm>
            <a:off x="628650" y="4358302"/>
            <a:ext cx="1131216" cy="1996949"/>
          </a:xfrm>
          <a:prstGeom prst="rect">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上記のうち、</a:t>
            </a:r>
            <a:br>
              <a:rPr kumimoji="1" lang="en-US" altLang="ja-JP" sz="1400" dirty="0">
                <a:solidFill>
                  <a:schemeClr val="bg1"/>
                </a:solidFill>
                <a:latin typeface="Meiryo UI" panose="020B0604030504040204" pitchFamily="50" charset="-128"/>
                <a:ea typeface="Meiryo UI" panose="020B0604030504040204" pitchFamily="50" charset="-128"/>
              </a:rPr>
            </a:br>
            <a:r>
              <a:rPr kumimoji="1" lang="ja-JP" altLang="en-US" sz="1400" dirty="0">
                <a:solidFill>
                  <a:schemeClr val="bg1"/>
                </a:solidFill>
                <a:latin typeface="Meiryo UI" panose="020B0604030504040204" pitchFamily="50" charset="-128"/>
                <a:ea typeface="Meiryo UI" panose="020B0604030504040204" pitchFamily="50" charset="-128"/>
              </a:rPr>
              <a:t>補助事業に</a:t>
            </a:r>
            <a:br>
              <a:rPr kumimoji="1" lang="en-US" altLang="ja-JP" sz="1400" dirty="0">
                <a:solidFill>
                  <a:schemeClr val="bg1"/>
                </a:solidFill>
                <a:latin typeface="Meiryo UI" panose="020B0604030504040204" pitchFamily="50" charset="-128"/>
                <a:ea typeface="Meiryo UI" panose="020B0604030504040204" pitchFamily="50" charset="-128"/>
              </a:rPr>
            </a:br>
            <a:r>
              <a:rPr kumimoji="1" lang="ja-JP" altLang="en-US" sz="1400" dirty="0">
                <a:solidFill>
                  <a:schemeClr val="bg1"/>
                </a:solidFill>
                <a:latin typeface="Meiryo UI" panose="020B0604030504040204" pitchFamily="50" charset="-128"/>
                <a:ea typeface="Meiryo UI" panose="020B0604030504040204" pitchFamily="50" charset="-128"/>
              </a:rPr>
              <a:t>係る人数</a:t>
            </a:r>
            <a:endParaRPr kumimoji="1" lang="en-US" altLang="ja-JP" sz="1400" dirty="0">
              <a:solidFill>
                <a:schemeClr val="bg1"/>
              </a:solidFill>
              <a:latin typeface="Meiryo UI" panose="020B0604030504040204" pitchFamily="50" charset="-128"/>
              <a:ea typeface="Meiryo UI" panose="020B0604030504040204" pitchFamily="50" charset="-128"/>
            </a:endParaRPr>
          </a:p>
        </p:txBody>
      </p:sp>
      <p:sp>
        <p:nvSpPr>
          <p:cNvPr id="37" name="TextBox 51">
            <a:extLst>
              <a:ext uri="{FF2B5EF4-FFF2-40B4-BE49-F238E27FC236}">
                <a16:creationId xmlns:a16="http://schemas.microsoft.com/office/drawing/2014/main" id="{C1768DA0-CA10-E08A-F8C2-7F89BCECA96F}"/>
              </a:ext>
            </a:extLst>
          </p:cNvPr>
          <p:cNvSpPr txBox="1"/>
          <p:nvPr/>
        </p:nvSpPr>
        <p:spPr>
          <a:xfrm>
            <a:off x="4288381" y="3334251"/>
            <a:ext cx="6757836" cy="179325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各機能について、補助事業期間を経て人員をどのように拡充していくか、人数の目標値を示してください。人材の役職やスキルに関する情報は任意とします。</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再生</a:t>
            </a:r>
            <a: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CDMO</a:t>
            </a: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事業全体と、その内数として補助事業に係る人数を分けて記載してください。</a:t>
            </a:r>
            <a:b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br>
            <a: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a:t>
            </a: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明確な区分が難しい場合は、按分ロジック等を付記した上で算定してください。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P21-22</a:t>
            </a: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の受注増加に向けた活動の一部に位置づくものとして記載ください。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spTree>
    <p:extLst>
      <p:ext uri="{BB962C8B-B14F-4D97-AF65-F5344CB8AC3E}">
        <p14:creationId xmlns:p14="http://schemas.microsoft.com/office/powerpoint/2010/main" val="3051893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A7926-273D-C1E7-ACA0-EB7CD59BEEC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00E6EE3-D02B-58B5-F27C-D0809F0172F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600E6EE3-D02B-58B5-F27C-D0809F0172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コンテンツ プレースホルダー 4">
            <a:extLst>
              <a:ext uri="{FF2B5EF4-FFF2-40B4-BE49-F238E27FC236}">
                <a16:creationId xmlns:a16="http://schemas.microsoft.com/office/drawing/2014/main" id="{79EA35A9-B2EB-9F89-76EC-F8727708D210}"/>
              </a:ext>
            </a:extLst>
          </p:cNvPr>
          <p:cNvGraphicFramePr>
            <a:graphicFrameLocks noGrp="1"/>
          </p:cNvGraphicFramePr>
          <p:nvPr>
            <p:ph sz="quarter" idx="10"/>
            <p:extLst>
              <p:ext uri="{D42A27DB-BD31-4B8C-83A1-F6EECF244321}">
                <p14:modId xmlns:p14="http://schemas.microsoft.com/office/powerpoint/2010/main" val="3543700178"/>
              </p:ext>
            </p:extLst>
          </p:nvPr>
        </p:nvGraphicFramePr>
        <p:xfrm>
          <a:off x="628650" y="1889762"/>
          <a:ext cx="10890905" cy="4547888"/>
        </p:xfrm>
        <a:graphic>
          <a:graphicData uri="http://schemas.openxmlformats.org/drawingml/2006/table">
            <a:tbl>
              <a:tblPr firstRow="1" bandRow="1">
                <a:tableStyleId>{5C22544A-7EE6-4342-B048-85BDC9FD1C3A}</a:tableStyleId>
              </a:tblPr>
              <a:tblGrid>
                <a:gridCol w="320814">
                  <a:extLst>
                    <a:ext uri="{9D8B030D-6E8A-4147-A177-3AD203B41FA5}">
                      <a16:colId xmlns:a16="http://schemas.microsoft.com/office/drawing/2014/main" val="1770658292"/>
                    </a:ext>
                  </a:extLst>
                </a:gridCol>
                <a:gridCol w="2029406">
                  <a:extLst>
                    <a:ext uri="{9D8B030D-6E8A-4147-A177-3AD203B41FA5}">
                      <a16:colId xmlns:a16="http://schemas.microsoft.com/office/drawing/2014/main" val="3042474383"/>
                    </a:ext>
                  </a:extLst>
                </a:gridCol>
                <a:gridCol w="1659118">
                  <a:extLst>
                    <a:ext uri="{9D8B030D-6E8A-4147-A177-3AD203B41FA5}">
                      <a16:colId xmlns:a16="http://schemas.microsoft.com/office/drawing/2014/main" val="1746015313"/>
                    </a:ext>
                  </a:extLst>
                </a:gridCol>
                <a:gridCol w="4769963">
                  <a:extLst>
                    <a:ext uri="{9D8B030D-6E8A-4147-A177-3AD203B41FA5}">
                      <a16:colId xmlns:a16="http://schemas.microsoft.com/office/drawing/2014/main" val="3045420596"/>
                    </a:ext>
                  </a:extLst>
                </a:gridCol>
                <a:gridCol w="2111604">
                  <a:extLst>
                    <a:ext uri="{9D8B030D-6E8A-4147-A177-3AD203B41FA5}">
                      <a16:colId xmlns:a16="http://schemas.microsoft.com/office/drawing/2014/main" val="1802021469"/>
                    </a:ext>
                  </a:extLst>
                </a:gridCol>
              </a:tblGrid>
              <a:tr h="591828">
                <a:tc>
                  <a:txBody>
                    <a:bodyPr/>
                    <a:lstStyle/>
                    <a:p>
                      <a:r>
                        <a:rPr kumimoji="1" lang="en-US" altLang="ja-JP"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補助事業により設備等が追加・改変されるエリア</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専有面積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追加・改変によって見込まれる効果</a:t>
                      </a:r>
                      <a:r>
                        <a:rPr kumimoji="1" lang="en-US" altLang="ja-JP" sz="140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当該エリアの追加・</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改変にかかる補助対象額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7049702"/>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ja-JP" altLang="en-US" sz="1400">
                          <a:solidFill>
                            <a:schemeClr val="bg1">
                              <a:lumMod val="50000"/>
                            </a:schemeClr>
                          </a:solidFill>
                          <a:latin typeface="Meiryo UI" panose="020B0604030504040204" pitchFamily="50" charset="-128"/>
                          <a:ea typeface="Meiryo UI" panose="020B0604030504040204" pitchFamily="50" charset="-128"/>
                        </a:rPr>
                        <a:t>（例）製造量を〇〇から〇〇に増加</a:t>
                      </a:r>
                      <a:endParaRPr kumimoji="1" lang="en-US" altLang="ja-JP" sz="1400">
                        <a:solidFill>
                          <a:schemeClr val="bg1">
                            <a:lumMod val="50000"/>
                          </a:schemeClr>
                        </a:solidFill>
                        <a:latin typeface="Meiryo UI" panose="020B0604030504040204" pitchFamily="50" charset="-128"/>
                        <a:ea typeface="Meiryo UI" panose="020B0604030504040204" pitchFamily="50" charset="-128"/>
                      </a:endParaRPr>
                    </a:p>
                    <a:p>
                      <a:pPr marL="0" indent="0">
                        <a:buFont typeface="Wingdings" panose="05000000000000000000" pitchFamily="2" charset="2"/>
                        <a:buNone/>
                      </a:pPr>
                      <a:r>
                        <a:rPr kumimoji="1" lang="ja-JP" altLang="en-US" sz="1400">
                          <a:solidFill>
                            <a:schemeClr val="bg1">
                              <a:lumMod val="50000"/>
                            </a:schemeClr>
                          </a:solidFill>
                          <a:latin typeface="Meiryo UI" panose="020B0604030504040204" pitchFamily="50" charset="-128"/>
                          <a:ea typeface="Meiryo UI" panose="020B0604030504040204" pitchFamily="50" charset="-128"/>
                        </a:rPr>
                        <a:t>（例）〇〇のハイスループット化により、製造期間を〇〇から〇〇に短縮可能</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万円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56774842"/>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23226776"/>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3</a:t>
                      </a:r>
                      <a:endParaRPr kumimoji="1" lang="ja-JP" altLang="en-US" sz="14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35242336"/>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4</a:t>
                      </a:r>
                      <a:endParaRPr kumimoji="1" lang="ja-JP" altLang="en-US" sz="14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row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万円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19625153"/>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5</a:t>
                      </a:r>
                      <a:endParaRPr kumimoji="1" lang="ja-JP" altLang="en-US" sz="14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52712852"/>
                  </a:ext>
                </a:extLst>
              </a:tr>
              <a:tr h="644908">
                <a:tc>
                  <a:txBody>
                    <a:bodyPr/>
                    <a:lstStyle/>
                    <a:p>
                      <a:r>
                        <a:rPr kumimoji="1" lang="en-US" altLang="ja-JP" sz="1400">
                          <a:solidFill>
                            <a:schemeClr val="tx1"/>
                          </a:solidFill>
                          <a:latin typeface="Meiryo UI" panose="020B0604030504040204" pitchFamily="50" charset="-128"/>
                          <a:ea typeface="Meiryo UI" panose="020B0604030504040204" pitchFamily="50" charset="-128"/>
                        </a:rPr>
                        <a:t>6</a:t>
                      </a:r>
                      <a:endParaRPr kumimoji="1" lang="ja-JP" altLang="en-US" sz="14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r>
                        <a:rPr kumimoji="1" lang="en-US" altLang="ja-JP" sz="1400">
                          <a:solidFill>
                            <a:schemeClr val="bg1">
                              <a:lumMod val="50000"/>
                            </a:schemeClr>
                          </a:solidFill>
                          <a:latin typeface="Meiryo UI" panose="020B0604030504040204" pitchFamily="50" charset="-128"/>
                          <a:ea typeface="Meiryo UI" panose="020B0604030504040204" pitchFamily="50" charset="-128"/>
                        </a:rPr>
                        <a:t>XXX</a:t>
                      </a:r>
                      <a:endParaRPr kumimoji="1" lang="ja-JP" altLang="en-US" sz="1400">
                        <a:solidFill>
                          <a:schemeClr val="bg1">
                            <a:lumMod val="50000"/>
                          </a:schemeClr>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XXm</a:t>
                      </a:r>
                      <a:r>
                        <a:rPr kumimoji="1" lang="en-US" altLang="ja-JP"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2</a:t>
                      </a:r>
                      <a:endParaRPr kumimoji="1" lang="ja-JP" altLang="en-US" sz="1400" b="0" i="0" u="none" strike="noStrike" kern="1200" cap="none" spc="0" normalizeH="0" baseline="3000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万円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52518702"/>
                  </a:ext>
                </a:extLst>
              </a:tr>
            </a:tbl>
          </a:graphicData>
        </a:graphic>
      </p:graphicFrame>
      <p:sp>
        <p:nvSpPr>
          <p:cNvPr id="3" name="タイトル 4">
            <a:extLst>
              <a:ext uri="{FF2B5EF4-FFF2-40B4-BE49-F238E27FC236}">
                <a16:creationId xmlns:a16="http://schemas.microsoft.com/office/drawing/2014/main" id="{643B24CF-66F3-98FE-A0A2-67F7AEFE2A1F}"/>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t>（１）ウ</a:t>
            </a:r>
            <a:r>
              <a:rPr lang="en-US" altLang="ja-JP"/>
              <a:t>.</a:t>
            </a:r>
            <a:r>
              <a:rPr lang="ja-JP" altLang="en-US"/>
              <a:t>事業の実施能力｜財務の健全性、企業規模と投資規模の適切性</a:t>
            </a:r>
          </a:p>
        </p:txBody>
      </p:sp>
      <p:sp>
        <p:nvSpPr>
          <p:cNvPr id="11" name="TextBox 51">
            <a:extLst>
              <a:ext uri="{FF2B5EF4-FFF2-40B4-BE49-F238E27FC236}">
                <a16:creationId xmlns:a16="http://schemas.microsoft.com/office/drawing/2014/main" id="{FDD85FC3-46EA-F436-403A-0E443FB98944}"/>
              </a:ext>
            </a:extLst>
          </p:cNvPr>
          <p:cNvSpPr txBox="1"/>
          <p:nvPr/>
        </p:nvSpPr>
        <p:spPr>
          <a:xfrm>
            <a:off x="1383695" y="3559378"/>
            <a:ext cx="9424610" cy="1672497"/>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補助事業により設備等が追加・改変等されるエリアを、次ページ以降に図面で示し、</a:t>
            </a:r>
            <a: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1</a:t>
            </a: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か所ずつ番号を振ってください。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このページの表では、図面に振っていただいた番号ごとに、専有面積と、設備等の追加・改変等によって見込まれる効果を記載ください。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当該エリアの追加・改変にかかる補助対象額は、必要に応じ複数エリアの合算値として記載ください。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図面の量に応じ、行は適宜追加ください。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grpSp>
        <p:nvGrpSpPr>
          <p:cNvPr id="13" name="グループ化 12">
            <a:extLst>
              <a:ext uri="{FF2B5EF4-FFF2-40B4-BE49-F238E27FC236}">
                <a16:creationId xmlns:a16="http://schemas.microsoft.com/office/drawing/2014/main" id="{815DCBAA-3B74-5A23-B41B-83DAE2773603}"/>
              </a:ext>
            </a:extLst>
          </p:cNvPr>
          <p:cNvGrpSpPr/>
          <p:nvPr/>
        </p:nvGrpSpPr>
        <p:grpSpPr>
          <a:xfrm>
            <a:off x="628650" y="1468974"/>
            <a:ext cx="10934698" cy="288000"/>
            <a:chOff x="156000" y="1879963"/>
            <a:chExt cx="5760000" cy="288000"/>
          </a:xfrm>
        </p:grpSpPr>
        <p:sp>
          <p:nvSpPr>
            <p:cNvPr id="14" name="正方形/長方形 13">
              <a:extLst>
                <a:ext uri="{FF2B5EF4-FFF2-40B4-BE49-F238E27FC236}">
                  <a16:creationId xmlns:a16="http://schemas.microsoft.com/office/drawing/2014/main" id="{405EEEE6-8A35-904A-D5AB-A8E64C7335A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図面に基づいた補助対象額、見込まれる効果</a:t>
              </a:r>
              <a:endParaRPr lang="zh-TW" altLang="en-US" sz="1600" b="1">
                <a:solidFill>
                  <a:schemeClr val="tx1"/>
                </a:solidFill>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E5C39348-B5B5-F8E3-30F8-09D3107CC53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7" name="コンテンツ プレースホルダー 5">
            <a:extLst>
              <a:ext uri="{FF2B5EF4-FFF2-40B4-BE49-F238E27FC236}">
                <a16:creationId xmlns:a16="http://schemas.microsoft.com/office/drawing/2014/main" id="{E77039E2-1E4A-B9BF-9350-D301EE1EF947}"/>
              </a:ext>
            </a:extLst>
          </p:cNvPr>
          <p:cNvSpPr txBox="1">
            <a:spLocks/>
          </p:cNvSpPr>
          <p:nvPr/>
        </p:nvSpPr>
        <p:spPr>
          <a:xfrm>
            <a:off x="628650" y="491820"/>
            <a:ext cx="10934700" cy="750887"/>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Font typeface="Arial" panose="020B0604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2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2400" b="1"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a:lstStyle>
          <a:p>
            <a:pPr>
              <a:buNone/>
            </a:pPr>
            <a:r>
              <a:rPr lang="ja-JP" altLang="en-US" dirty="0">
                <a:solidFill>
                  <a:srgbClr val="3F4350"/>
                </a:solidFill>
                <a:latin typeface="Open Sans" panose="020B0606030504020204" pitchFamily="34" charset="0"/>
              </a:rPr>
              <a:t>補助事業では、</a:t>
            </a:r>
            <a:r>
              <a:rPr lang="en-US" altLang="ja-JP" dirty="0">
                <a:solidFill>
                  <a:srgbClr val="3F4350"/>
                </a:solidFill>
                <a:latin typeface="Open Sans" panose="020B0606030504020204" pitchFamily="34" charset="0"/>
              </a:rPr>
              <a:t>XX</a:t>
            </a:r>
            <a:r>
              <a:rPr lang="ja-JP" altLang="en-US" dirty="0">
                <a:solidFill>
                  <a:srgbClr val="3F4350"/>
                </a:solidFill>
                <a:latin typeface="Open Sans" panose="020B0606030504020204" pitchFamily="34" charset="0"/>
              </a:rPr>
              <a:t>エリアに</a:t>
            </a:r>
            <a:r>
              <a:rPr lang="en-US" altLang="ja-JP" dirty="0">
                <a:solidFill>
                  <a:srgbClr val="3F4350"/>
                </a:solidFill>
                <a:latin typeface="Open Sans" panose="020B0606030504020204" pitchFamily="34" charset="0"/>
              </a:rPr>
              <a:t>XX</a:t>
            </a:r>
            <a:r>
              <a:rPr lang="ja-JP" altLang="en-US" dirty="0">
                <a:solidFill>
                  <a:srgbClr val="3F4350"/>
                </a:solidFill>
                <a:latin typeface="Open Sans" panose="020B0606030504020204" pitchFamily="34" charset="0"/>
              </a:rPr>
              <a:t>を導入し、</a:t>
            </a:r>
            <a:r>
              <a:rPr lang="en-US" altLang="ja-JP" dirty="0">
                <a:solidFill>
                  <a:srgbClr val="3F4350"/>
                </a:solidFill>
                <a:latin typeface="Open Sans" panose="020B0606030504020204" pitchFamily="34" charset="0"/>
              </a:rPr>
              <a:t>XX</a:t>
            </a:r>
            <a:r>
              <a:rPr lang="ja-JP" altLang="en-US" dirty="0">
                <a:solidFill>
                  <a:srgbClr val="3F4350"/>
                </a:solidFill>
                <a:latin typeface="Open Sans" panose="020B0606030504020204" pitchFamily="34" charset="0"/>
              </a:rPr>
              <a:t>の効果を見込む</a:t>
            </a:r>
            <a:endParaRPr lang="ja-JP" altLang="en-US" dirty="0"/>
          </a:p>
        </p:txBody>
      </p:sp>
    </p:spTree>
    <p:extLst>
      <p:ext uri="{BB962C8B-B14F-4D97-AF65-F5344CB8AC3E}">
        <p14:creationId xmlns:p14="http://schemas.microsoft.com/office/powerpoint/2010/main" val="3315976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4B4D0-F2C4-677F-CC67-D7E2C297EA43}"/>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C0FD35E-6B0A-A222-86C6-104685539996}"/>
              </a:ext>
            </a:extLst>
          </p:cNvPr>
          <p:cNvGraphicFramePr>
            <a:graphicFrameLocks noChangeAspect="1"/>
          </p:cNvGraphicFramePr>
          <p:nvPr>
            <p:custDataLst>
              <p:tags r:id="rId1"/>
            </p:custDataLst>
            <p:extLst>
              <p:ext uri="{D42A27DB-BD31-4B8C-83A1-F6EECF244321}">
                <p14:modId xmlns:p14="http://schemas.microsoft.com/office/powerpoint/2010/main" val="17763628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BC0FD35E-6B0A-A222-86C6-10468553999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3960460A-617D-2E9C-1AC8-F453D5545C30}"/>
              </a:ext>
            </a:extLst>
          </p:cNvPr>
          <p:cNvSpPr/>
          <p:nvPr/>
        </p:nvSpPr>
        <p:spPr>
          <a:xfrm>
            <a:off x="628650" y="1725105"/>
            <a:ext cx="10934699" cy="462013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chemeClr val="tx1"/>
                </a:solidFill>
                <a:latin typeface="Meiryo UI" panose="020B0604030504040204" pitchFamily="50" charset="-128"/>
                <a:ea typeface="Meiryo UI" panose="020B0604030504040204" pitchFamily="50" charset="-128"/>
              </a:rPr>
              <a:t>図面</a:t>
            </a:r>
          </a:p>
        </p:txBody>
      </p:sp>
      <p:sp>
        <p:nvSpPr>
          <p:cNvPr id="3" name="タイトル 4">
            <a:extLst>
              <a:ext uri="{FF2B5EF4-FFF2-40B4-BE49-F238E27FC236}">
                <a16:creationId xmlns:a16="http://schemas.microsoft.com/office/drawing/2014/main" id="{02BA7BF5-8726-11B1-C8B4-9534826FD3E9}"/>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t>（１）ウ</a:t>
            </a:r>
            <a:r>
              <a:rPr lang="en-US" altLang="ja-JP"/>
              <a:t>.</a:t>
            </a:r>
            <a:r>
              <a:rPr lang="ja-JP" altLang="en-US"/>
              <a:t>事業の実施能力｜財務の健全性、企業規模と投資規模の適切性</a:t>
            </a:r>
          </a:p>
        </p:txBody>
      </p:sp>
      <p:sp>
        <p:nvSpPr>
          <p:cNvPr id="13" name="コンテンツ プレースホルダー 12">
            <a:extLst>
              <a:ext uri="{FF2B5EF4-FFF2-40B4-BE49-F238E27FC236}">
                <a16:creationId xmlns:a16="http://schemas.microsoft.com/office/drawing/2014/main" id="{F2D3347B-8FFA-A175-FA88-CF3D6D162F0C}"/>
              </a:ext>
            </a:extLst>
          </p:cNvPr>
          <p:cNvSpPr>
            <a:spLocks noGrp="1"/>
          </p:cNvSpPr>
          <p:nvPr>
            <p:ph sz="quarter" idx="10"/>
          </p:nvPr>
        </p:nvSpPr>
        <p:spPr/>
        <p:txBody>
          <a:bodyPr/>
          <a:lstStyle/>
          <a:p>
            <a:r>
              <a:rPr lang="ja-JP" altLang="en-US">
                <a:solidFill>
                  <a:srgbClr val="3F4350"/>
                </a:solidFill>
                <a:latin typeface="Open Sans" panose="020B0606030504020204" pitchFamily="34" charset="0"/>
              </a:rPr>
              <a:t>補助対象設備「</a:t>
            </a:r>
            <a:r>
              <a:rPr lang="en-US" altLang="ja-JP">
                <a:solidFill>
                  <a:srgbClr val="3F4350"/>
                </a:solidFill>
                <a:latin typeface="Open Sans" panose="020B0606030504020204" pitchFamily="34" charset="0"/>
              </a:rPr>
              <a:t>XXX</a:t>
            </a:r>
            <a:r>
              <a:rPr lang="ja-JP" altLang="en-US">
                <a:solidFill>
                  <a:srgbClr val="3F4350"/>
                </a:solidFill>
                <a:latin typeface="Open Sans" panose="020B0606030504020204" pitchFamily="34" charset="0"/>
              </a:rPr>
              <a:t>」の詳細は以下の通りである</a:t>
            </a:r>
          </a:p>
        </p:txBody>
      </p:sp>
      <p:sp>
        <p:nvSpPr>
          <p:cNvPr id="16" name="TextBox 51">
            <a:extLst>
              <a:ext uri="{FF2B5EF4-FFF2-40B4-BE49-F238E27FC236}">
                <a16:creationId xmlns:a16="http://schemas.microsoft.com/office/drawing/2014/main" id="{222EE78F-C6E8-8626-8BE0-A56AA15F40CD}"/>
              </a:ext>
            </a:extLst>
          </p:cNvPr>
          <p:cNvSpPr txBox="1"/>
          <p:nvPr/>
        </p:nvSpPr>
        <p:spPr>
          <a:xfrm>
            <a:off x="1210006" y="4812216"/>
            <a:ext cx="9771986" cy="126974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補助対象設備等の数に応じてこちらのページをコピーすることでページを増やしてください。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補助事業において設備等が追加・改変されるエリア（補助対象設備等を含む箇所、増改築される箇所等）をについて、赤枠で囲んで示してください。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赤で囲んだエリアに、そのエリアの専有面積と通し番号（前ページの＃と対応）を記入ください。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図面には、サイズの目安となる目盛りを挿入してください。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sp>
        <p:nvSpPr>
          <p:cNvPr id="5" name="正方形/長方形 4">
            <a:extLst>
              <a:ext uri="{FF2B5EF4-FFF2-40B4-BE49-F238E27FC236}">
                <a16:creationId xmlns:a16="http://schemas.microsoft.com/office/drawing/2014/main" id="{086D9A34-0FEE-C50D-867F-3CF087AE3DF8}"/>
              </a:ext>
            </a:extLst>
          </p:cNvPr>
          <p:cNvSpPr/>
          <p:nvPr/>
        </p:nvSpPr>
        <p:spPr>
          <a:xfrm>
            <a:off x="8436990" y="2696066"/>
            <a:ext cx="2432115" cy="916589"/>
          </a:xfrm>
          <a:prstGeom prst="rect">
            <a:avLst/>
          </a:prstGeom>
          <a:solidFill>
            <a:schemeClr val="bg1"/>
          </a:solidFill>
          <a:ln w="38100"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4E6F517-9987-FEB4-CA25-A77F5BFEAF2C}"/>
              </a:ext>
            </a:extLst>
          </p:cNvPr>
          <p:cNvSpPr txBox="1"/>
          <p:nvPr/>
        </p:nvSpPr>
        <p:spPr>
          <a:xfrm>
            <a:off x="9785022" y="2319589"/>
            <a:ext cx="1517716" cy="37647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rgbClr val="E71C57"/>
                </a:solidFill>
                <a:latin typeface="Meiryo UI" panose="020B0604030504040204" pitchFamily="50" charset="-128"/>
                <a:ea typeface="Meiryo UI" panose="020B0604030504040204" pitchFamily="50" charset="-128"/>
              </a:rPr>
              <a:t>①（〇〇</a:t>
            </a:r>
            <a:r>
              <a:rPr kumimoji="1" lang="en-US" altLang="ja-JP" sz="1400" b="1">
                <a:solidFill>
                  <a:srgbClr val="E71C57"/>
                </a:solidFill>
                <a:latin typeface="Meiryo UI" panose="020B0604030504040204" pitchFamily="50" charset="-128"/>
                <a:ea typeface="Meiryo UI" panose="020B0604030504040204" pitchFamily="50" charset="-128"/>
              </a:rPr>
              <a:t>m</a:t>
            </a:r>
            <a:r>
              <a:rPr kumimoji="1" lang="en-US" altLang="ja-JP" sz="1400" b="1" baseline="30000">
                <a:solidFill>
                  <a:srgbClr val="E71C57"/>
                </a:solidFill>
                <a:latin typeface="Meiryo UI" panose="020B0604030504040204" pitchFamily="50" charset="-128"/>
                <a:ea typeface="Meiryo UI" panose="020B0604030504040204" pitchFamily="50" charset="-128"/>
              </a:rPr>
              <a:t>2</a:t>
            </a:r>
            <a:r>
              <a:rPr kumimoji="1" lang="ja-JP" altLang="en-US" sz="1400" b="1">
                <a:solidFill>
                  <a:srgbClr val="E71C57"/>
                </a:solidFill>
                <a:latin typeface="Meiryo UI" panose="020B0604030504040204" pitchFamily="50" charset="-128"/>
                <a:ea typeface="Meiryo UI" panose="020B0604030504040204" pitchFamily="50" charset="-128"/>
              </a:rPr>
              <a:t>）</a:t>
            </a:r>
            <a:endParaRPr kumimoji="1" lang="en-US" altLang="ja-JP" sz="1400" b="1">
              <a:solidFill>
                <a:srgbClr val="E71C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06776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2A8898-1A93-75AB-8C50-BFAD1BA1D157}"/>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9004729-0128-A82D-3697-51414883144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19004729-0128-A82D-3697-51414883144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コンテンツ プレースホルダー 1">
            <a:extLst>
              <a:ext uri="{FF2B5EF4-FFF2-40B4-BE49-F238E27FC236}">
                <a16:creationId xmlns:a16="http://schemas.microsoft.com/office/drawing/2014/main" id="{66E9E3CD-232F-8CCC-1103-A2C2CE2E2648}"/>
              </a:ext>
            </a:extLst>
          </p:cNvPr>
          <p:cNvGraphicFramePr>
            <a:graphicFrameLocks noGrp="1"/>
          </p:cNvGraphicFramePr>
          <p:nvPr>
            <p:ph sz="quarter" idx="10"/>
            <p:extLst>
              <p:ext uri="{D42A27DB-BD31-4B8C-83A1-F6EECF244321}">
                <p14:modId xmlns:p14="http://schemas.microsoft.com/office/powerpoint/2010/main" val="1972285910"/>
              </p:ext>
            </p:extLst>
          </p:nvPr>
        </p:nvGraphicFramePr>
        <p:xfrm>
          <a:off x="628649" y="1549401"/>
          <a:ext cx="10934695" cy="3535680"/>
        </p:xfrm>
        <a:graphic>
          <a:graphicData uri="http://schemas.openxmlformats.org/drawingml/2006/table">
            <a:tbl>
              <a:tblPr firstRow="1" bandRow="1">
                <a:tableStyleId>{5C22544A-7EE6-4342-B048-85BDC9FD1C3A}</a:tableStyleId>
              </a:tblPr>
              <a:tblGrid>
                <a:gridCol w="1315481">
                  <a:extLst>
                    <a:ext uri="{9D8B030D-6E8A-4147-A177-3AD203B41FA5}">
                      <a16:colId xmlns:a16="http://schemas.microsoft.com/office/drawing/2014/main" val="2398032812"/>
                    </a:ext>
                  </a:extLst>
                </a:gridCol>
                <a:gridCol w="874474">
                  <a:extLst>
                    <a:ext uri="{9D8B030D-6E8A-4147-A177-3AD203B41FA5}">
                      <a16:colId xmlns:a16="http://schemas.microsoft.com/office/drawing/2014/main" val="1328124805"/>
                    </a:ext>
                  </a:extLst>
                </a:gridCol>
                <a:gridCol w="874474">
                  <a:extLst>
                    <a:ext uri="{9D8B030D-6E8A-4147-A177-3AD203B41FA5}">
                      <a16:colId xmlns:a16="http://schemas.microsoft.com/office/drawing/2014/main" val="1196815881"/>
                    </a:ext>
                  </a:extLst>
                </a:gridCol>
                <a:gridCol w="874474">
                  <a:extLst>
                    <a:ext uri="{9D8B030D-6E8A-4147-A177-3AD203B41FA5}">
                      <a16:colId xmlns:a16="http://schemas.microsoft.com/office/drawing/2014/main" val="2301431164"/>
                    </a:ext>
                  </a:extLst>
                </a:gridCol>
                <a:gridCol w="874474">
                  <a:extLst>
                    <a:ext uri="{9D8B030D-6E8A-4147-A177-3AD203B41FA5}">
                      <a16:colId xmlns:a16="http://schemas.microsoft.com/office/drawing/2014/main" val="3282057118"/>
                    </a:ext>
                  </a:extLst>
                </a:gridCol>
                <a:gridCol w="874474">
                  <a:extLst>
                    <a:ext uri="{9D8B030D-6E8A-4147-A177-3AD203B41FA5}">
                      <a16:colId xmlns:a16="http://schemas.microsoft.com/office/drawing/2014/main" val="2612738521"/>
                    </a:ext>
                  </a:extLst>
                </a:gridCol>
                <a:gridCol w="874474">
                  <a:extLst>
                    <a:ext uri="{9D8B030D-6E8A-4147-A177-3AD203B41FA5}">
                      <a16:colId xmlns:a16="http://schemas.microsoft.com/office/drawing/2014/main" val="7847581"/>
                    </a:ext>
                  </a:extLst>
                </a:gridCol>
                <a:gridCol w="874474">
                  <a:extLst>
                    <a:ext uri="{9D8B030D-6E8A-4147-A177-3AD203B41FA5}">
                      <a16:colId xmlns:a16="http://schemas.microsoft.com/office/drawing/2014/main" val="928689186"/>
                    </a:ext>
                  </a:extLst>
                </a:gridCol>
                <a:gridCol w="874474">
                  <a:extLst>
                    <a:ext uri="{9D8B030D-6E8A-4147-A177-3AD203B41FA5}">
                      <a16:colId xmlns:a16="http://schemas.microsoft.com/office/drawing/2014/main" val="148598936"/>
                    </a:ext>
                  </a:extLst>
                </a:gridCol>
                <a:gridCol w="874474">
                  <a:extLst>
                    <a:ext uri="{9D8B030D-6E8A-4147-A177-3AD203B41FA5}">
                      <a16:colId xmlns:a16="http://schemas.microsoft.com/office/drawing/2014/main" val="1791594422"/>
                    </a:ext>
                  </a:extLst>
                </a:gridCol>
                <a:gridCol w="874474">
                  <a:extLst>
                    <a:ext uri="{9D8B030D-6E8A-4147-A177-3AD203B41FA5}">
                      <a16:colId xmlns:a16="http://schemas.microsoft.com/office/drawing/2014/main" val="145925753"/>
                    </a:ext>
                  </a:extLst>
                </a:gridCol>
                <a:gridCol w="874474">
                  <a:extLst>
                    <a:ext uri="{9D8B030D-6E8A-4147-A177-3AD203B41FA5}">
                      <a16:colId xmlns:a16="http://schemas.microsoft.com/office/drawing/2014/main" val="435428682"/>
                    </a:ext>
                  </a:extLst>
                </a:gridCol>
              </a:tblGrid>
              <a:tr h="160933">
                <a:tc>
                  <a:txBody>
                    <a:bodyPr/>
                    <a:lstStyle/>
                    <a:p>
                      <a:r>
                        <a:rPr kumimoji="1" lang="ja-JP" altLang="en-US" sz="14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r>
                        <a:rPr kumimoji="1" lang="en-US" altLang="ja-JP" sz="1400" b="0">
                          <a:solidFill>
                            <a:schemeClr val="tx1"/>
                          </a:solidFill>
                          <a:latin typeface="Meiryo UI" panose="020B0604030504040204" pitchFamily="50" charset="-128"/>
                          <a:ea typeface="Meiryo UI" panose="020B0604030504040204" pitchFamily="50" charset="-128"/>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kumimoji="1" lang="en-US" altLang="ja-JP" sz="1400" b="0">
                          <a:solidFill>
                            <a:schemeClr val="tx1"/>
                          </a:solidFill>
                          <a:latin typeface="Meiryo UI" panose="020B0604030504040204" pitchFamily="50" charset="-128"/>
                          <a:ea typeface="Meiryo UI" panose="020B0604030504040204" pitchFamily="50" charset="-128"/>
                        </a:rPr>
                        <a:t>2026</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lvl="0">
                        <a:buNone/>
                      </a:pPr>
                      <a:endParaRPr kumimoji="1" lang="ja-JP" altLang="en-US" sz="1400" b="0">
                        <a:solidFill>
                          <a:schemeClr val="tx1"/>
                        </a:solidFill>
                      </a:endParaRPr>
                    </a:p>
                  </a:txBody>
                  <a:tcPr>
                    <a:lnL w="12700">
                      <a:solidFill>
                        <a:schemeClr val="tx1"/>
                      </a:solidFill>
                    </a:lnL>
                    <a:lnR w="12700">
                      <a:solidFill>
                        <a:schemeClr val="tx1"/>
                      </a:solidFill>
                    </a:lnR>
                    <a:lnT w="12700">
                      <a:solidFill>
                        <a:schemeClr val="tx1"/>
                      </a:solidFill>
                    </a:lnT>
                    <a:lnB w="12700">
                      <a:solidFill>
                        <a:schemeClr val="tx1"/>
                      </a:solidFill>
                    </a:lnB>
                    <a:noFill/>
                  </a:tcPr>
                </a:tc>
                <a:tc gridSpan="4">
                  <a:txBody>
                    <a:bodyPr/>
                    <a:lstStyle/>
                    <a:p>
                      <a:pPr lvl="0">
                        <a:buNone/>
                      </a:pPr>
                      <a:r>
                        <a:rPr kumimoji="1" lang="en-US" altLang="ja-JP" sz="1400" b="0">
                          <a:solidFill>
                            <a:schemeClr val="tx1"/>
                          </a:solidFill>
                          <a:latin typeface="Meiryo UI" panose="020B0604030504040204" pitchFamily="50" charset="-128"/>
                          <a:ea typeface="Meiryo UI" panose="020B0604030504040204" pitchFamily="50" charset="-128"/>
                        </a:rPr>
                        <a:t>2027</a:t>
                      </a: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solidFill>
                        <a:schemeClr val="tx1"/>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a:solidFill>
                        <a:schemeClr val="tx1"/>
                      </a:solidFill>
                    </a:lnB>
                    <a:noFill/>
                  </a:tcPr>
                </a:tc>
                <a:tc hMerge="1">
                  <a:txBody>
                    <a:bodyPr/>
                    <a:lstStyle/>
                    <a:p>
                      <a:pPr lvl="0">
                        <a:buNone/>
                      </a:pPr>
                      <a:endParaRPr kumimoji="1" lang="ja-JP" altLang="en-US" sz="1400" b="0">
                        <a:solidFill>
                          <a:schemeClr val="tx1"/>
                        </a:solidFill>
                      </a:endParaRPr>
                    </a:p>
                  </a:txBody>
                  <a:tcPr>
                    <a:lnL w="12700">
                      <a:solidFill>
                        <a:schemeClr val="tx1"/>
                      </a:solidFill>
                    </a:lnL>
                    <a:lnR w="12700">
                      <a:solidFill>
                        <a:schemeClr val="tx1"/>
                      </a:solidFill>
                    </a:lnR>
                    <a:lnT w="12700">
                      <a:solidFill>
                        <a:schemeClr val="tx1"/>
                      </a:solidFill>
                    </a:lnT>
                    <a:lnB w="12700">
                      <a:solidFill>
                        <a:schemeClr val="tx1"/>
                      </a:solidFill>
                    </a:lnB>
                    <a:noFill/>
                  </a:tcPr>
                </a:tc>
                <a:tc hMerge="1">
                  <a:txBody>
                    <a:bodyPr/>
                    <a:lstStyle/>
                    <a:p>
                      <a:pPr lvl="0">
                        <a:buNone/>
                      </a:pPr>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hMerge="1">
                  <a:txBody>
                    <a:bodyPr/>
                    <a:lstStyle/>
                    <a:p>
                      <a:pPr lvl="0">
                        <a:buNone/>
                      </a:pPr>
                      <a:endParaRPr kumimoji="1" lang="ja-JP" altLang="en-US" sz="1400" b="0">
                        <a:solidFill>
                          <a:schemeClr val="tx1"/>
                        </a:solidFill>
                      </a:endParaRPr>
                    </a:p>
                  </a:txBody>
                  <a:tcP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0410237"/>
                  </a:ext>
                </a:extLst>
              </a:tr>
              <a:tr h="165531">
                <a:tc>
                  <a:txBody>
                    <a:bodyPr/>
                    <a:lstStyle/>
                    <a:p>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0">
                          <a:solidFill>
                            <a:schemeClr val="tx1"/>
                          </a:solidFill>
                          <a:latin typeface="Meiryo UI" panose="020B0604030504040204" pitchFamily="50" charset="-128"/>
                          <a:ea typeface="Meiryo UI" panose="020B0604030504040204" pitchFamily="50" charset="-128"/>
                        </a:rPr>
                        <a:t>7</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0">
                          <a:solidFill>
                            <a:schemeClr val="tx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0">
                          <a:solidFill>
                            <a:schemeClr val="tx1"/>
                          </a:solidFill>
                          <a:latin typeface="Meiryo UI" panose="020B0604030504040204" pitchFamily="50" charset="-128"/>
                          <a:ea typeface="Meiryo UI" panose="020B0604030504040204" pitchFamily="50" charset="-128"/>
                        </a:rPr>
                        <a:t>3</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0">
                          <a:solidFill>
                            <a:schemeClr val="tx1"/>
                          </a:solidFill>
                          <a:latin typeface="Meiryo UI" panose="020B0604030504040204" pitchFamily="50" charset="-128"/>
                          <a:ea typeface="Meiryo UI" panose="020B0604030504040204" pitchFamily="50" charset="-128"/>
                        </a:rPr>
                        <a:t>4</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0">
                          <a:solidFill>
                            <a:schemeClr val="tx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0">
                          <a:solidFill>
                            <a:schemeClr val="tx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buNone/>
                      </a:pPr>
                      <a:r>
                        <a:rPr kumimoji="1" lang="en-US" altLang="ja-JP" sz="1400" b="0">
                          <a:solidFill>
                            <a:schemeClr val="tx1"/>
                          </a:solidFill>
                          <a:latin typeface="Meiryo UI" panose="020B0604030504040204" pitchFamily="50" charset="-128"/>
                          <a:ea typeface="Meiryo UI" panose="020B0604030504040204" pitchFamily="50" charset="-128"/>
                        </a:rPr>
                        <a:t>3</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a:txBody>
                    <a:bodyPr/>
                    <a:lstStyle/>
                    <a:p>
                      <a:pPr lvl="0">
                        <a:buNone/>
                      </a:pPr>
                      <a:r>
                        <a:rPr kumimoji="1" lang="en-US" altLang="ja-JP" sz="1400" b="0">
                          <a:solidFill>
                            <a:schemeClr val="tx1"/>
                          </a:solidFill>
                          <a:latin typeface="Meiryo UI" panose="020B0604030504040204" pitchFamily="50" charset="-128"/>
                          <a:ea typeface="Meiryo UI" panose="020B0604030504040204" pitchFamily="50" charset="-128"/>
                        </a:rPr>
                        <a:t>4</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a:txBody>
                    <a:bodyPr/>
                    <a:lstStyle/>
                    <a:p>
                      <a:pPr lvl="0">
                        <a:buNone/>
                      </a:pPr>
                      <a:r>
                        <a:rPr kumimoji="1" lang="ja-JP" altLang="en-US" sz="1400" b="0">
                          <a:solidFill>
                            <a:schemeClr val="tx1"/>
                          </a:solidFill>
                          <a:latin typeface="Meiryo UI" panose="020B0604030504040204" pitchFamily="50" charset="-128"/>
                          <a:ea typeface="Meiryo UI" panose="020B0604030504040204" pitchFamily="50" charset="-128"/>
                        </a:rPr>
                        <a:t>・・・</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a:txBody>
                    <a:bodyPr/>
                    <a:lstStyle/>
                    <a:p>
                      <a:pPr lvl="0">
                        <a:buNone/>
                      </a:pPr>
                      <a:r>
                        <a:rPr kumimoji="1" lang="ja-JP" altLang="en-US" sz="1400" b="0">
                          <a:solidFill>
                            <a:schemeClr val="tx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buNone/>
                      </a:pPr>
                      <a:r>
                        <a:rPr kumimoji="1" lang="en-US" altLang="ja-JP" sz="1400" b="0">
                          <a:solidFill>
                            <a:schemeClr val="tx1"/>
                          </a:solidFill>
                          <a:latin typeface="Meiryo UI" panose="020B0604030504040204" pitchFamily="50" charset="-128"/>
                          <a:ea typeface="Meiryo UI" panose="020B0604030504040204" pitchFamily="50" charset="-128"/>
                        </a:rPr>
                        <a:t>12</a:t>
                      </a:r>
                      <a:r>
                        <a:rPr kumimoji="1" lang="ja-JP" altLang="en-US" sz="1400" b="0">
                          <a:solidFill>
                            <a:schemeClr val="tx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3126066"/>
                  </a:ext>
                </a:extLst>
              </a:tr>
              <a:tr h="731520">
                <a:tc>
                  <a:txBody>
                    <a:bodyPr/>
                    <a:lstStyle/>
                    <a:p>
                      <a:pPr lvl="0">
                        <a:buNone/>
                      </a:pPr>
                      <a:r>
                        <a:rPr lang="ja-JP" sz="1400" b="0" i="0" u="none" strike="noStrike" noProof="0" dirty="0">
                          <a:solidFill>
                            <a:schemeClr val="tx1"/>
                          </a:solidFill>
                          <a:latin typeface="Meiryo UI" panose="020B0604030504040204" pitchFamily="50" charset="-128"/>
                          <a:ea typeface="Meiryo UI" panose="020B0604030504040204" pitchFamily="50" charset="-128"/>
                        </a:rPr>
                        <a:t>実施項目</a:t>
                      </a:r>
                      <a:endParaRPr lang="en-US" altLang="ja-JP" sz="1400" b="0" i="0" u="none" strike="noStrike" noProof="0" dirty="0">
                        <a:solidFill>
                          <a:schemeClr val="tx1"/>
                        </a:solidFill>
                        <a:latin typeface="Meiryo UI" panose="020B0604030504040204" pitchFamily="50" charset="-128"/>
                        <a:ea typeface="Meiryo UI" panose="020B0604030504040204" pitchFamily="50" charset="-128"/>
                      </a:endParaRPr>
                    </a:p>
                    <a:p>
                      <a:pPr lvl="0">
                        <a:buNone/>
                      </a:pPr>
                      <a:r>
                        <a:rPr kumimoji="1" lang="ja-JP" altLang="en-US" sz="1400" dirty="0">
                          <a:latin typeface="Meiryo UI" panose="020B0604030504040204" pitchFamily="50" charset="-128"/>
                          <a:ea typeface="Meiryo UI" panose="020B0604030504040204" pitchFamily="50" charset="-128"/>
                        </a:rPr>
                        <a:t>例：〇〇製造装置の導入</a:t>
                      </a:r>
                      <a:endParaRPr kumimoji="1" lang="en-US" altLang="ja-JP"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cap="flat" cmpd="sng" algn="ctr">
                      <a:solidFill>
                        <a:schemeClr val="tx1"/>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cap="flat" cmpd="sng" algn="ctr">
                      <a:solidFill>
                        <a:schemeClr val="tx1"/>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cap="flat" cmpd="sng" algn="ctr">
                      <a:solidFill>
                        <a:schemeClr val="tx1"/>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cap="flat" cmpd="sng" algn="ctr">
                      <a:solidFill>
                        <a:schemeClr val="tx1"/>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2405474509"/>
                  </a:ext>
                </a:extLst>
              </a:tr>
              <a:tr h="731520">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cap="flat" cmpd="sng" algn="ctr">
                      <a:solidFill>
                        <a:schemeClr val="tx1"/>
                      </a:solidFill>
                      <a:prstDash val="solid"/>
                      <a:round/>
                      <a:headEnd type="none" w="med" len="med"/>
                      <a:tailEnd type="none" w="med" len="med"/>
                    </a:lnR>
                    <a:lnT w="12700">
                      <a:noFill/>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2474636135"/>
                  </a:ext>
                </a:extLst>
              </a:tr>
              <a:tr h="731520">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a:noFill/>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cap="flat" cmpd="sng" algn="ctr">
                      <a:solidFill>
                        <a:schemeClr val="tx1"/>
                      </a:solidFill>
                      <a:prstDash val="solid"/>
                      <a:round/>
                      <a:headEnd type="none" w="med" len="med"/>
                      <a:tailEnd type="none" w="med" len="med"/>
                    </a:lnR>
                    <a:lnT w="12700">
                      <a:noFill/>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3490955098"/>
                  </a:ext>
                </a:extLst>
              </a:tr>
              <a:tr h="731520">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a:solidFill>
                          <a:schemeClr val="tx1"/>
                        </a:solidFill>
                        <a:latin typeface="Meiryo UI" panose="020B0604030504040204" pitchFamily="50" charset="-128"/>
                        <a:ea typeface="Meiryo UI" panose="020B0604030504040204" pitchFamily="50" charset="-128"/>
                      </a:endParaRPr>
                    </a:p>
                  </a:txBody>
                  <a:tcPr>
                    <a:lnL w="12700">
                      <a:noFill/>
                    </a:lnL>
                    <a:lnR w="12700">
                      <a:noFill/>
                    </a:lnR>
                    <a:lnT w="12700">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buNone/>
                      </a:pP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a:noFill/>
                    </a:lnL>
                    <a:lnR w="12700" cap="flat" cmpd="sng" algn="ctr">
                      <a:solidFill>
                        <a:schemeClr val="tx1"/>
                      </a:solidFill>
                      <a:prstDash val="solid"/>
                      <a:round/>
                      <a:headEnd type="none" w="med" len="med"/>
                      <a:tailEnd type="none" w="med" len="med"/>
                    </a:lnR>
                    <a:lnT w="12700">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3610347"/>
                  </a:ext>
                </a:extLst>
              </a:tr>
            </a:tbl>
          </a:graphicData>
        </a:graphic>
      </p:graphicFrame>
      <p:sp>
        <p:nvSpPr>
          <p:cNvPr id="3" name="コンテンツ プレースホルダー 5">
            <a:extLst>
              <a:ext uri="{FF2B5EF4-FFF2-40B4-BE49-F238E27FC236}">
                <a16:creationId xmlns:a16="http://schemas.microsoft.com/office/drawing/2014/main" id="{22459B73-3DA3-E603-8E2F-FD4EAE7448F3}"/>
              </a:ext>
            </a:extLst>
          </p:cNvPr>
          <p:cNvSpPr txBox="1">
            <a:spLocks/>
          </p:cNvSpPr>
          <p:nvPr/>
        </p:nvSpPr>
        <p:spPr>
          <a:xfrm>
            <a:off x="628650" y="491820"/>
            <a:ext cx="10934700" cy="750887"/>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0"/>
              </a:spcAft>
              <a:buFont typeface="Arial" panose="020B0604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24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2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2400" b="1"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a:lstStyle>
          <a:p>
            <a:pPr>
              <a:buNone/>
            </a:pPr>
            <a:r>
              <a:rPr lang="ja-JP" altLang="en-US" dirty="0">
                <a:solidFill>
                  <a:srgbClr val="3F4350"/>
                </a:solidFill>
                <a:latin typeface="Open Sans" panose="020B0606030504020204" pitchFamily="34" charset="0"/>
                <a:cs typeface="Open Sans" panose="020B0606030504020204" pitchFamily="34" charset="0"/>
              </a:rPr>
              <a:t>補助事業で実施する事項のスケジュールは以下の通り</a:t>
            </a:r>
            <a:endParaRPr lang="en-US" altLang="ja-JP" dirty="0">
              <a:solidFill>
                <a:srgbClr val="3F4350"/>
              </a:solidFill>
              <a:latin typeface="Open Sans" panose="020B0606030504020204" pitchFamily="34" charset="0"/>
              <a:cs typeface="Open Sans" panose="020B0606030504020204" pitchFamily="34" charset="0"/>
            </a:endParaRPr>
          </a:p>
          <a:p>
            <a:pPr>
              <a:buNone/>
            </a:pPr>
            <a:endParaRPr lang="ja-JP" altLang="en-US" dirty="0"/>
          </a:p>
        </p:txBody>
      </p:sp>
      <p:sp>
        <p:nvSpPr>
          <p:cNvPr id="6" name="タイトル 4">
            <a:extLst>
              <a:ext uri="{FF2B5EF4-FFF2-40B4-BE49-F238E27FC236}">
                <a16:creationId xmlns:a16="http://schemas.microsoft.com/office/drawing/2014/main" id="{4F835B75-5292-D728-6B28-B9F5F2F808F0}"/>
              </a:ext>
            </a:extLst>
          </p:cNvPr>
          <p:cNvSpPr txBox="1">
            <a:spLocks/>
          </p:cNvSpPr>
          <p:nvPr/>
        </p:nvSpPr>
        <p:spPr>
          <a:xfrm>
            <a:off x="628650" y="180000"/>
            <a:ext cx="10934699"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16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t>（１）ウ</a:t>
            </a:r>
            <a:r>
              <a:rPr lang="en-US" altLang="ja-JP" dirty="0"/>
              <a:t>.</a:t>
            </a:r>
            <a:r>
              <a:rPr lang="ja-JP" altLang="en-US" dirty="0"/>
              <a:t>事業の実施能力｜補助事業の実施スケジュール</a:t>
            </a:r>
          </a:p>
        </p:txBody>
      </p:sp>
      <p:sp>
        <p:nvSpPr>
          <p:cNvPr id="7" name="TextBox 51">
            <a:extLst>
              <a:ext uri="{FF2B5EF4-FFF2-40B4-BE49-F238E27FC236}">
                <a16:creationId xmlns:a16="http://schemas.microsoft.com/office/drawing/2014/main" id="{DC75A659-5FEC-86DD-8C6E-8125141F78F5}"/>
              </a:ext>
            </a:extLst>
          </p:cNvPr>
          <p:cNvSpPr txBox="1"/>
          <p:nvPr/>
        </p:nvSpPr>
        <p:spPr>
          <a:xfrm>
            <a:off x="1383695" y="3080208"/>
            <a:ext cx="9424610" cy="178011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実施項目</a:t>
            </a: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ごとに、補助事業の実施スケジュールを記載ください。実施項目は記入例を参照し、適宜追記してください。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実施項目がいくつかの取り組みで構成される場合は、矢羽根の中に取り組み内容を記載し、該当する期間に位置付けてください</a:t>
            </a:r>
            <a:br>
              <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b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導入とは、技術の要件を設定し、その要件を満たす製品等を選定し、製造・プロセス開発の現場あるいはシステム上等に設置し、実運用の中で期待した効果を発揮できる準備を整えた状態を指す。</a:t>
            </a:r>
          </a:p>
        </p:txBody>
      </p:sp>
      <p:sp>
        <p:nvSpPr>
          <p:cNvPr id="8" name="矢印: 五方向 7">
            <a:extLst>
              <a:ext uri="{FF2B5EF4-FFF2-40B4-BE49-F238E27FC236}">
                <a16:creationId xmlns:a16="http://schemas.microsoft.com/office/drawing/2014/main" id="{ACCBC7C7-C071-94C8-B416-C74246B09998}"/>
              </a:ext>
            </a:extLst>
          </p:cNvPr>
          <p:cNvSpPr/>
          <p:nvPr/>
        </p:nvSpPr>
        <p:spPr>
          <a:xfrm>
            <a:off x="1993557" y="2317606"/>
            <a:ext cx="1070919" cy="377405"/>
          </a:xfrm>
          <a:prstGeom prst="homePlat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装置ベンダーとの調整</a:t>
            </a:r>
          </a:p>
        </p:txBody>
      </p:sp>
      <p:sp>
        <p:nvSpPr>
          <p:cNvPr id="9" name="矢印: 五方向 8">
            <a:extLst>
              <a:ext uri="{FF2B5EF4-FFF2-40B4-BE49-F238E27FC236}">
                <a16:creationId xmlns:a16="http://schemas.microsoft.com/office/drawing/2014/main" id="{DB204353-3EEF-CAA5-AF77-BC755547F786}"/>
              </a:ext>
            </a:extLst>
          </p:cNvPr>
          <p:cNvSpPr/>
          <p:nvPr/>
        </p:nvSpPr>
        <p:spPr>
          <a:xfrm>
            <a:off x="3064476" y="2317606"/>
            <a:ext cx="1499286" cy="377405"/>
          </a:xfrm>
          <a:prstGeom prst="homePlat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バリデーション</a:t>
            </a:r>
          </a:p>
        </p:txBody>
      </p:sp>
      <p:sp>
        <p:nvSpPr>
          <p:cNvPr id="10" name="矢印: 五方向 9">
            <a:extLst>
              <a:ext uri="{FF2B5EF4-FFF2-40B4-BE49-F238E27FC236}">
                <a16:creationId xmlns:a16="http://schemas.microsoft.com/office/drawing/2014/main" id="{4A797B9F-D9CE-7382-3189-8BE2AA0DDFF5}"/>
              </a:ext>
            </a:extLst>
          </p:cNvPr>
          <p:cNvSpPr/>
          <p:nvPr/>
        </p:nvSpPr>
        <p:spPr>
          <a:xfrm>
            <a:off x="4567620" y="2317606"/>
            <a:ext cx="6874737" cy="377405"/>
          </a:xfrm>
          <a:prstGeom prst="homePlat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製造工程への導入</a:t>
            </a:r>
          </a:p>
        </p:txBody>
      </p:sp>
    </p:spTree>
    <p:extLst>
      <p:ext uri="{BB962C8B-B14F-4D97-AF65-F5344CB8AC3E}">
        <p14:creationId xmlns:p14="http://schemas.microsoft.com/office/powerpoint/2010/main" val="2258844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70171-BDA5-344B-BEE7-CADF09F8F855}"/>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E4ACEE1-09D4-716F-11B5-806152DAD053}"/>
              </a:ext>
            </a:extLst>
          </p:cNvPr>
          <p:cNvGraphicFramePr>
            <a:graphicFrameLocks noChangeAspect="1"/>
          </p:cNvGraphicFramePr>
          <p:nvPr>
            <p:custDataLst>
              <p:tags r:id="rId1"/>
            </p:custDataLst>
            <p:extLst>
              <p:ext uri="{D42A27DB-BD31-4B8C-83A1-F6EECF244321}">
                <p14:modId xmlns:p14="http://schemas.microsoft.com/office/powerpoint/2010/main" val="1171416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EE4ACEE1-09D4-716F-11B5-806152DAD05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077B4B00-58BA-F64D-2C2B-1F076C9E269E}"/>
              </a:ext>
            </a:extLst>
          </p:cNvPr>
          <p:cNvSpPr>
            <a:spLocks noGrp="1"/>
          </p:cNvSpPr>
          <p:nvPr>
            <p:ph type="title"/>
          </p:nvPr>
        </p:nvSpPr>
        <p:spPr>
          <a:xfrm>
            <a:off x="630000" y="3255351"/>
            <a:ext cx="10933350" cy="664797"/>
          </a:xfrm>
        </p:spPr>
        <p:txBody>
          <a:bodyPr vert="horz"/>
          <a:lstStyle/>
          <a:p>
            <a:pPr algn="ctr"/>
            <a:r>
              <a:rPr kumimoji="1" lang="ja-JP" altLang="en-US" sz="4800" b="1">
                <a:solidFill>
                  <a:schemeClr val="tx1"/>
                </a:solidFill>
              </a:rPr>
              <a:t>エ．技術の新規性</a:t>
            </a:r>
          </a:p>
        </p:txBody>
      </p:sp>
      <p:sp>
        <p:nvSpPr>
          <p:cNvPr id="5" name="正方形/長方形 4">
            <a:extLst>
              <a:ext uri="{FF2B5EF4-FFF2-40B4-BE49-F238E27FC236}">
                <a16:creationId xmlns:a16="http://schemas.microsoft.com/office/drawing/2014/main" id="{FD7A9478-99C7-DAB1-130D-0748386AFF32}"/>
              </a:ext>
            </a:extLst>
          </p:cNvPr>
          <p:cNvSpPr/>
          <p:nvPr/>
        </p:nvSpPr>
        <p:spPr>
          <a:xfrm>
            <a:off x="9037320" y="85758"/>
            <a:ext cx="3068959"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zh-TW" altLang="en-US" sz="2000" dirty="0">
                <a:latin typeface="Meiryo UI" panose="020B0604030504040204" pitchFamily="50" charset="-128"/>
                <a:ea typeface="Meiryo UI" panose="020B0604030504040204" pitchFamily="50" charset="-128"/>
                <a:cs typeface="+mj-cs"/>
              </a:rPr>
              <a:t>新技術導入促進枠</a:t>
            </a:r>
            <a:r>
              <a:rPr lang="ja-JP" altLang="en-US" sz="2000" dirty="0">
                <a:latin typeface="Meiryo UI" panose="020B0604030504040204" pitchFamily="50" charset="-128"/>
                <a:ea typeface="Meiryo UI" panose="020B0604030504040204" pitchFamily="50" charset="-128"/>
                <a:cs typeface="+mj-cs"/>
              </a:rPr>
              <a:t>のみ</a:t>
            </a:r>
          </a:p>
        </p:txBody>
      </p:sp>
    </p:spTree>
    <p:extLst>
      <p:ext uri="{BB962C8B-B14F-4D97-AF65-F5344CB8AC3E}">
        <p14:creationId xmlns:p14="http://schemas.microsoft.com/office/powerpoint/2010/main" val="438092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B6643-DCA0-86C4-9B27-17A9171EE59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B229856-F211-96FF-85C9-14FAA4F40162}"/>
              </a:ext>
            </a:extLst>
          </p:cNvPr>
          <p:cNvGraphicFramePr>
            <a:graphicFrameLocks noChangeAspect="1"/>
          </p:cNvGraphicFramePr>
          <p:nvPr>
            <p:custDataLst>
              <p:tags r:id="rId1"/>
            </p:custDataLst>
            <p:extLst>
              <p:ext uri="{D42A27DB-BD31-4B8C-83A1-F6EECF244321}">
                <p14:modId xmlns:p14="http://schemas.microsoft.com/office/powerpoint/2010/main" val="1933474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5B229856-F211-96FF-85C9-14FAA4F401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 name="コンテンツ プレースホルダー 23">
            <a:extLst>
              <a:ext uri="{FF2B5EF4-FFF2-40B4-BE49-F238E27FC236}">
                <a16:creationId xmlns:a16="http://schemas.microsoft.com/office/drawing/2014/main" id="{A2527B8D-F2AF-5D9F-B352-3D9485CFC1F4}"/>
              </a:ext>
            </a:extLst>
          </p:cNvPr>
          <p:cNvSpPr>
            <a:spLocks noGrp="1"/>
          </p:cNvSpPr>
          <p:nvPr>
            <p:ph sz="quarter" idx="10"/>
          </p:nvPr>
        </p:nvSpPr>
        <p:spPr/>
        <p:txBody>
          <a:bodyPr vert="horz" lIns="0" tIns="0" rIns="0" bIns="0" rtlCol="0">
            <a:noAutofit/>
          </a:bodyPr>
          <a:lstStyle/>
          <a:p>
            <a:pPr>
              <a:buNone/>
            </a:pPr>
            <a:r>
              <a:rPr lang="ja-JP" altLang="en-US">
                <a:solidFill>
                  <a:srgbClr val="3F4350"/>
                </a:solidFill>
              </a:rPr>
              <a:t>技術</a:t>
            </a:r>
            <a:r>
              <a:rPr lang="en-US" altLang="ja-JP">
                <a:solidFill>
                  <a:srgbClr val="3F4350"/>
                </a:solidFill>
              </a:rPr>
              <a:t>XX</a:t>
            </a:r>
            <a:r>
              <a:rPr lang="ja-JP" altLang="en-US">
                <a:solidFill>
                  <a:srgbClr val="3F4350"/>
                </a:solidFill>
              </a:rPr>
              <a:t>は</a:t>
            </a:r>
            <a:r>
              <a:rPr lang="en-US" altLang="ja-JP">
                <a:solidFill>
                  <a:srgbClr val="3F4350"/>
                </a:solidFill>
              </a:rPr>
              <a:t>XX,</a:t>
            </a:r>
            <a:r>
              <a:rPr lang="ja-JP" altLang="en-US">
                <a:solidFill>
                  <a:srgbClr val="3F4350"/>
                </a:solidFill>
              </a:rPr>
              <a:t> </a:t>
            </a:r>
            <a:r>
              <a:rPr lang="en-US" altLang="ja-JP">
                <a:solidFill>
                  <a:srgbClr val="3F4350"/>
                </a:solidFill>
              </a:rPr>
              <a:t>XX</a:t>
            </a:r>
            <a:r>
              <a:rPr lang="ja-JP" altLang="en-US">
                <a:solidFill>
                  <a:srgbClr val="3F4350"/>
                </a:solidFill>
              </a:rPr>
              <a:t>の観点において大きな意義を持つ。今後、</a:t>
            </a:r>
            <a:r>
              <a:rPr lang="en-US" altLang="ja-JP">
                <a:solidFill>
                  <a:srgbClr val="3F4350"/>
                </a:solidFill>
              </a:rPr>
              <a:t>XX</a:t>
            </a:r>
            <a:r>
              <a:rPr lang="ja-JP" altLang="en-US">
                <a:solidFill>
                  <a:srgbClr val="3F4350"/>
                </a:solidFill>
              </a:rPr>
              <a:t>に関しては検討の必要がある</a:t>
            </a:r>
          </a:p>
        </p:txBody>
      </p:sp>
      <p:sp>
        <p:nvSpPr>
          <p:cNvPr id="5" name="タイトル 4">
            <a:extLst>
              <a:ext uri="{FF2B5EF4-FFF2-40B4-BE49-F238E27FC236}">
                <a16:creationId xmlns:a16="http://schemas.microsoft.com/office/drawing/2014/main" id="{39483AB4-D819-22EF-E66E-CA09CEE11763}"/>
              </a:ext>
            </a:extLst>
          </p:cNvPr>
          <p:cNvSpPr>
            <a:spLocks noGrp="1"/>
          </p:cNvSpPr>
          <p:nvPr>
            <p:ph type="title"/>
          </p:nvPr>
        </p:nvSpPr>
        <p:spPr>
          <a:xfrm>
            <a:off x="628650" y="180000"/>
            <a:ext cx="10934699" cy="221599"/>
          </a:xfrm>
        </p:spPr>
        <p:txBody>
          <a:bodyPr vert="horz"/>
          <a:lstStyle/>
          <a:p>
            <a:r>
              <a:rPr lang="ja-JP" altLang="en-US"/>
              <a:t>エ</a:t>
            </a:r>
            <a:r>
              <a:rPr lang="en-US" altLang="ja-JP"/>
              <a:t>.</a:t>
            </a:r>
            <a:r>
              <a:rPr lang="ja-JP" altLang="en-US"/>
              <a:t>技術の新規性、重要性、競争性</a:t>
            </a:r>
            <a:endParaRPr lang="ja-JP" altLang="en-US">
              <a:solidFill>
                <a:srgbClr val="0E2841"/>
              </a:solidFill>
            </a:endParaRPr>
          </a:p>
        </p:txBody>
      </p:sp>
      <p:graphicFrame>
        <p:nvGraphicFramePr>
          <p:cNvPr id="25" name="コンテンツ プレースホルダー 8">
            <a:extLst>
              <a:ext uri="{FF2B5EF4-FFF2-40B4-BE49-F238E27FC236}">
                <a16:creationId xmlns:a16="http://schemas.microsoft.com/office/drawing/2014/main" id="{C54D20FD-A169-674D-916F-B5DFDF4CD52E}"/>
              </a:ext>
            </a:extLst>
          </p:cNvPr>
          <p:cNvGraphicFramePr>
            <a:graphicFrameLocks/>
          </p:cNvGraphicFramePr>
          <p:nvPr>
            <p:extLst>
              <p:ext uri="{D42A27DB-BD31-4B8C-83A1-F6EECF244321}">
                <p14:modId xmlns:p14="http://schemas.microsoft.com/office/powerpoint/2010/main" val="149432741"/>
              </p:ext>
            </p:extLst>
          </p:nvPr>
        </p:nvGraphicFramePr>
        <p:xfrm>
          <a:off x="628650" y="1409711"/>
          <a:ext cx="10934700" cy="4821406"/>
        </p:xfrm>
        <a:graphic>
          <a:graphicData uri="http://schemas.openxmlformats.org/drawingml/2006/table">
            <a:tbl>
              <a:tblPr firstRow="1" bandRow="1">
                <a:tableStyleId>{5C22544A-7EE6-4342-B048-85BDC9FD1C3A}</a:tableStyleId>
              </a:tblPr>
              <a:tblGrid>
                <a:gridCol w="1933318">
                  <a:extLst>
                    <a:ext uri="{9D8B030D-6E8A-4147-A177-3AD203B41FA5}">
                      <a16:colId xmlns:a16="http://schemas.microsoft.com/office/drawing/2014/main" val="3451719583"/>
                    </a:ext>
                  </a:extLst>
                </a:gridCol>
                <a:gridCol w="4291913">
                  <a:extLst>
                    <a:ext uri="{9D8B030D-6E8A-4147-A177-3AD203B41FA5}">
                      <a16:colId xmlns:a16="http://schemas.microsoft.com/office/drawing/2014/main" val="1687923509"/>
                    </a:ext>
                  </a:extLst>
                </a:gridCol>
                <a:gridCol w="1975794">
                  <a:extLst>
                    <a:ext uri="{9D8B030D-6E8A-4147-A177-3AD203B41FA5}">
                      <a16:colId xmlns:a16="http://schemas.microsoft.com/office/drawing/2014/main" val="199191255"/>
                    </a:ext>
                  </a:extLst>
                </a:gridCol>
                <a:gridCol w="2733675">
                  <a:extLst>
                    <a:ext uri="{9D8B030D-6E8A-4147-A177-3AD203B41FA5}">
                      <a16:colId xmlns:a16="http://schemas.microsoft.com/office/drawing/2014/main" val="2408184890"/>
                    </a:ext>
                  </a:extLst>
                </a:gridCol>
              </a:tblGrid>
              <a:tr h="360366">
                <a:tc gridSpan="4">
                  <a:txBody>
                    <a:bodyPr/>
                    <a:lstStyle/>
                    <a:p>
                      <a:pPr algn="ctr"/>
                      <a:r>
                        <a:rPr kumimoji="1" lang="en-US" altLang="ja-JP" sz="1600">
                          <a:latin typeface="Meiryo UI" panose="020B0604030504040204" pitchFamily="50" charset="-128"/>
                          <a:ea typeface="Meiryo UI" panose="020B0604030504040204" pitchFamily="50" charset="-128"/>
                        </a:rPr>
                        <a:t>XXXX</a:t>
                      </a:r>
                      <a:r>
                        <a:rPr kumimoji="1" lang="ja-JP" altLang="en-US" sz="1600">
                          <a:latin typeface="Meiryo UI" panose="020B0604030504040204" pitchFamily="50" charset="-128"/>
                          <a:ea typeface="Meiryo UI" panose="020B0604030504040204" pitchFamily="50" charset="-128"/>
                        </a:rPr>
                        <a:t>（技術名）</a:t>
                      </a:r>
                    </a:p>
                  </a:txBody>
                  <a:tcP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tx1"/>
                    </a:solidFill>
                  </a:tcPr>
                </a:tc>
                <a:tc hMerge="1">
                  <a:txBody>
                    <a:bodyPr/>
                    <a:lstStyle/>
                    <a:p>
                      <a:endParaRPr kumimoji="1" lang="ja-JP" altLang="en-US"/>
                    </a:p>
                  </a:txBody>
                  <a:tcPr>
                    <a:lnL w="12700" cap="flat" cmpd="sng" algn="ctr">
                      <a:solidFill>
                        <a:schemeClr val="bg1">
                          <a:lumMod val="95000"/>
                        </a:schemeClr>
                      </a:solidFill>
                      <a:prstDash val="sysDash"/>
                      <a:round/>
                      <a:headEnd type="none" w="med" len="med"/>
                      <a:tailEnd type="none" w="med" len="med"/>
                    </a:lnL>
                  </a:tcPr>
                </a:tc>
                <a:tc hMerge="1">
                  <a:txBody>
                    <a:bodyPr/>
                    <a:lstStyle/>
                    <a:p>
                      <a:endParaRPr kumimoji="1" lang="ja-JP" altLang="en-US"/>
                    </a:p>
                  </a:txBody>
                  <a:tcPr>
                    <a:lnL w="12700" cap="flat" cmpd="sng" algn="ctr">
                      <a:solidFill>
                        <a:schemeClr val="tx1">
                          <a:lumMod val="50000"/>
                          <a:lumOff val="50000"/>
                        </a:schemeClr>
                      </a:solidFill>
                      <a:prstDash val="sysDash"/>
                      <a:round/>
                      <a:headEnd type="none" w="med" len="med"/>
                      <a:tailEnd type="none" w="med" len="med"/>
                    </a:lnL>
                  </a:tcPr>
                </a:tc>
                <a:tc hMerge="1">
                  <a:txBody>
                    <a:bodyPr/>
                    <a:lstStyle/>
                    <a:p>
                      <a:pPr algn="ctr"/>
                      <a:endParaRPr kumimoji="1" lang="ja-JP" altLang="en-US"/>
                    </a:p>
                  </a:txBody>
                  <a:tcPr>
                    <a:lnL w="12700" cap="flat" cmpd="sng" algn="ctr">
                      <a:solidFill>
                        <a:schemeClr val="tx1">
                          <a:lumMod val="50000"/>
                          <a:lumOff val="50000"/>
                        </a:schemeClr>
                      </a:solidFill>
                      <a:prstDash val="sysDash"/>
                      <a:round/>
                      <a:headEnd type="none" w="med" len="med"/>
                      <a:tailEnd type="none" w="med" len="med"/>
                    </a:lnL>
                  </a:tcPr>
                </a:tc>
                <a:extLst>
                  <a:ext uri="{0D108BD9-81ED-4DB2-BD59-A6C34878D82A}">
                    <a16:rowId xmlns:a16="http://schemas.microsoft.com/office/drawing/2014/main" val="2943499851"/>
                  </a:ext>
                </a:extLst>
              </a:tr>
              <a:tr h="774628">
                <a:tc>
                  <a:txBody>
                    <a:bodyPr/>
                    <a:lstStyle/>
                    <a:p>
                      <a:pPr algn="ctr"/>
                      <a:r>
                        <a:rPr kumimoji="1" lang="ja-JP" altLang="en-US" sz="1400" b="0">
                          <a:latin typeface="Meiryo UI" panose="020B0604030504040204" pitchFamily="50" charset="-128"/>
                          <a:ea typeface="Meiryo UI" panose="020B0604030504040204" pitchFamily="50" charset="-128"/>
                        </a:rPr>
                        <a:t>技術カテゴリ</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b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例：自動化、ハイスループット化、品質安定化、</a:t>
                      </a:r>
                      <a:r>
                        <a:rPr kumimoji="1" lang="en-US" altLang="ja-JP" sz="14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rTR</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を可能とする連結データ化</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特許状況</a:t>
                      </a:r>
                      <a:endParaRPr kumimoji="1" lang="ja-JP" altLang="en-US" sz="1600"/>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algn="ctr"/>
                      <a:r>
                        <a:rPr kumimoji="1" lang="ja-JP" altLang="en-US" sz="1400" b="0">
                          <a:latin typeface="Meiryo UI" panose="020B0604030504040204" pitchFamily="50" charset="-128"/>
                          <a:ea typeface="Meiryo UI" panose="020B0604030504040204" pitchFamily="50" charset="-128"/>
                        </a:rPr>
                        <a:t>取得済</a:t>
                      </a:r>
                      <a:r>
                        <a:rPr kumimoji="1" lang="en-US" altLang="ja-JP" sz="1400" b="0">
                          <a:latin typeface="Meiryo UI" panose="020B0604030504040204" pitchFamily="50" charset="-128"/>
                          <a:ea typeface="Meiryo UI" panose="020B0604030504040204" pitchFamily="50" charset="-128"/>
                        </a:rPr>
                        <a:t> / </a:t>
                      </a:r>
                      <a:r>
                        <a:rPr kumimoji="1" lang="ja-JP" altLang="en-US" sz="1400" b="0">
                          <a:latin typeface="Meiryo UI" panose="020B0604030504040204" pitchFamily="50" charset="-128"/>
                          <a:ea typeface="Meiryo UI" panose="020B0604030504040204" pitchFamily="50" charset="-128"/>
                        </a:rPr>
                        <a:t>出願中 </a:t>
                      </a:r>
                      <a:r>
                        <a:rPr kumimoji="1" lang="en-US" altLang="ja-JP" sz="1400" b="0">
                          <a:latin typeface="Meiryo UI" panose="020B0604030504040204" pitchFamily="50" charset="-128"/>
                          <a:ea typeface="Meiryo UI" panose="020B0604030504040204" pitchFamily="50" charset="-128"/>
                        </a:rPr>
                        <a:t>/ </a:t>
                      </a:r>
                      <a:r>
                        <a:rPr kumimoji="1" lang="ja-JP" altLang="en-US" sz="1400" b="0">
                          <a:latin typeface="Meiryo UI" panose="020B0604030504040204" pitchFamily="50" charset="-128"/>
                          <a:ea typeface="Meiryo UI" panose="020B0604030504040204" pitchFamily="50" charset="-128"/>
                        </a:rPr>
                        <a:t>未出願</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B w="12700" cap="flat" cmpd="sng" algn="ctr">
                      <a:solidFill>
                        <a:schemeClr val="tx1">
                          <a:lumMod val="50000"/>
                          <a:lumOff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881099747"/>
                  </a:ext>
                </a:extLst>
              </a:tr>
              <a:tr h="860697">
                <a:tc>
                  <a:txBody>
                    <a:bodyPr/>
                    <a:lstStyle/>
                    <a:p>
                      <a:pPr algn="ctr"/>
                      <a:r>
                        <a:rPr kumimoji="1" lang="ja-JP" altLang="en-US" sz="1400" b="0">
                          <a:latin typeface="Meiryo UI" panose="020B0604030504040204" pitchFamily="50" charset="-128"/>
                          <a:ea typeface="Meiryo UI" panose="020B0604030504040204" pitchFamily="50" charset="-128"/>
                        </a:rPr>
                        <a:t>対象モダリティ、</a:t>
                      </a:r>
                      <a:endParaRPr kumimoji="1" lang="en-US" altLang="ja-JP" sz="1400" b="0">
                        <a:latin typeface="Meiryo UI" panose="020B0604030504040204" pitchFamily="50" charset="-128"/>
                        <a:ea typeface="Meiryo UI" panose="020B0604030504040204" pitchFamily="50" charset="-128"/>
                      </a:endParaRPr>
                    </a:p>
                    <a:p>
                      <a:pPr algn="ctr"/>
                      <a:r>
                        <a:rPr kumimoji="1" lang="ja-JP" altLang="en-US" sz="1400" b="0">
                          <a:latin typeface="Meiryo UI" panose="020B0604030504040204" pitchFamily="50" charset="-128"/>
                          <a:ea typeface="Meiryo UI" panose="020B0604030504040204" pitchFamily="50" charset="-128"/>
                        </a:rPr>
                        <a:t>細胞種</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特許の保有形式</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保有 </a:t>
                      </a:r>
                      <a:r>
                        <a:rPr kumimoji="1" lang="en-US" altLang="ja-JP" sz="1400">
                          <a:solidFill>
                            <a:schemeClr val="tx1"/>
                          </a:solidFill>
                          <a:latin typeface="Meiryo UI" panose="020B0604030504040204" pitchFamily="50" charset="-128"/>
                          <a:ea typeface="Meiryo UI" panose="020B0604030504040204" pitchFamily="50" charset="-128"/>
                        </a:rPr>
                        <a:t>/ </a:t>
                      </a:r>
                      <a:r>
                        <a:rPr kumimoji="1" lang="ja-JP" altLang="en-US" sz="1400">
                          <a:solidFill>
                            <a:schemeClr val="tx1"/>
                          </a:solidFill>
                          <a:latin typeface="Meiryo UI" panose="020B0604030504040204" pitchFamily="50" charset="-128"/>
                          <a:ea typeface="Meiryo UI" panose="020B0604030504040204" pitchFamily="50" charset="-128"/>
                        </a:rPr>
                        <a:t>専用実施権  </a:t>
                      </a:r>
                      <a:r>
                        <a:rPr kumimoji="1" lang="en-US" altLang="ja-JP" sz="1400">
                          <a:solidFill>
                            <a:schemeClr val="tx1"/>
                          </a:solidFill>
                          <a:latin typeface="Meiryo UI" panose="020B0604030504040204" pitchFamily="50" charset="-128"/>
                          <a:ea typeface="Meiryo UI" panose="020B0604030504040204" pitchFamily="50" charset="-128"/>
                        </a:rPr>
                        <a:t>/ </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独占的通常実施権 </a:t>
                      </a:r>
                      <a:r>
                        <a:rPr kumimoji="1" lang="en-US" altLang="ja-JP" sz="1400">
                          <a:solidFill>
                            <a:schemeClr val="tx1"/>
                          </a:solidFill>
                          <a:latin typeface="Meiryo UI" panose="020B0604030504040204" pitchFamily="50" charset="-128"/>
                          <a:ea typeface="Meiryo UI" panose="020B0604030504040204" pitchFamily="50" charset="-128"/>
                        </a:rPr>
                        <a:t>/ </a:t>
                      </a:r>
                    </a:p>
                    <a:p>
                      <a:pPr algn="ctr"/>
                      <a:r>
                        <a:rPr kumimoji="1" lang="ja-JP" altLang="en-US" sz="1400">
                          <a:solidFill>
                            <a:schemeClr val="tx1"/>
                          </a:solidFill>
                          <a:latin typeface="Meiryo UI" panose="020B0604030504040204" pitchFamily="50" charset="-128"/>
                          <a:ea typeface="Meiryo UI" panose="020B0604030504040204" pitchFamily="50" charset="-128"/>
                        </a:rPr>
                        <a:t>完全独占通常実施権</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3786152773"/>
                  </a:ext>
                </a:extLst>
              </a:tr>
              <a:tr h="910784">
                <a:tc>
                  <a:txBody>
                    <a:bodyPr/>
                    <a:lstStyle/>
                    <a:p>
                      <a:pPr algn="ctr"/>
                      <a:r>
                        <a:rPr kumimoji="1" lang="ja-JP" altLang="en-US" sz="1400" b="0" dirty="0">
                          <a:latin typeface="Meiryo UI" panose="020B0604030504040204" pitchFamily="50" charset="-128"/>
                          <a:ea typeface="Meiryo UI" panose="020B0604030504040204" pitchFamily="50" charset="-128"/>
                        </a:rPr>
                        <a:t>導入により</a:t>
                      </a:r>
                      <a:endParaRPr kumimoji="1" lang="en-US" altLang="ja-JP" sz="1400" b="0" dirty="0">
                        <a:latin typeface="Meiryo UI" panose="020B0604030504040204" pitchFamily="50" charset="-128"/>
                        <a:ea typeface="Meiryo UI" panose="020B0604030504040204" pitchFamily="50" charset="-128"/>
                      </a:endParaRPr>
                    </a:p>
                    <a:p>
                      <a:pPr algn="ctr"/>
                      <a:r>
                        <a:rPr kumimoji="1" lang="ja-JP" altLang="en-US" sz="1400" b="0" dirty="0">
                          <a:latin typeface="Meiryo UI" panose="020B0604030504040204" pitchFamily="50" charset="-128"/>
                          <a:ea typeface="Meiryo UI" panose="020B0604030504040204" pitchFamily="50" charset="-128"/>
                        </a:rPr>
                        <a:t>解決される課題・</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見込まれる効果</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特許未出願の理由</a:t>
                      </a:r>
                      <a:endParaRPr kumimoji="1" lang="en-US" altLang="ja-JP" sz="1400" b="0">
                        <a:latin typeface="Meiryo UI" panose="020B0604030504040204" pitchFamily="50" charset="-128"/>
                        <a:ea typeface="Meiryo UI" panose="020B0604030504040204" pitchFamily="50" charset="-128"/>
                      </a:endParaRPr>
                    </a:p>
                    <a:p>
                      <a:pPr algn="ctr"/>
                      <a:r>
                        <a:rPr kumimoji="1" lang="ja-JP" altLang="en-US" sz="1200" b="0">
                          <a:latin typeface="Meiryo UI" panose="020B0604030504040204" pitchFamily="50" charset="-128"/>
                          <a:ea typeface="Meiryo UI" panose="020B0604030504040204" pitchFamily="50" charset="-128"/>
                        </a:rPr>
                        <a:t>（取得済み</a:t>
                      </a:r>
                      <a:r>
                        <a:rPr kumimoji="1" lang="en-US" altLang="ja-JP" sz="1200" b="0">
                          <a:latin typeface="Meiryo UI" panose="020B0604030504040204" pitchFamily="50" charset="-128"/>
                          <a:ea typeface="Meiryo UI" panose="020B0604030504040204" pitchFamily="50" charset="-128"/>
                        </a:rPr>
                        <a:t>/</a:t>
                      </a:r>
                      <a:r>
                        <a:rPr kumimoji="1" lang="ja-JP" altLang="en-US" sz="1200" b="0">
                          <a:latin typeface="Meiryo UI" panose="020B0604030504040204" pitchFamily="50" charset="-128"/>
                          <a:ea typeface="Meiryo UI" panose="020B0604030504040204" pitchFamily="50" charset="-128"/>
                        </a:rPr>
                        <a:t>出願中の場合、空欄でよい）</a:t>
                      </a:r>
                      <a:endParaRPr kumimoji="1" lang="en-US" altLang="ja-JP" sz="1200" b="0">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a:txBody>
                    <a:bodyPr/>
                    <a:lstStyle/>
                    <a:p>
                      <a:pPr algn="ctr"/>
                      <a:r>
                        <a:rPr kumimoji="1" lang="en-US" altLang="ja-JP" sz="1400" b="0"/>
                        <a:t>XXX</a:t>
                      </a:r>
                      <a:endParaRPr kumimoji="1" lang="ja-JP" altLang="en-US" b="0"/>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1215711081"/>
                  </a:ext>
                </a:extLst>
              </a:tr>
              <a:tr h="910784">
                <a:tc>
                  <a:txBody>
                    <a:bodyPr/>
                    <a:lstStyle/>
                    <a:p>
                      <a:pPr algn="ctr"/>
                      <a:r>
                        <a:rPr kumimoji="1" lang="ja-JP" altLang="en-US" sz="1400" b="0">
                          <a:latin typeface="Meiryo UI" panose="020B0604030504040204" pitchFamily="50" charset="-128"/>
                          <a:ea typeface="Meiryo UI" panose="020B0604030504040204" pitchFamily="50" charset="-128"/>
                        </a:rPr>
                        <a:t>他技術との</a:t>
                      </a:r>
                      <a:br>
                        <a:rPr kumimoji="1" lang="en-US" altLang="ja-JP" sz="1400" b="0">
                          <a:latin typeface="Meiryo UI" panose="020B0604030504040204" pitchFamily="50" charset="-128"/>
                          <a:ea typeface="Meiryo UI" panose="020B0604030504040204" pitchFamily="50" charset="-128"/>
                        </a:rPr>
                      </a:br>
                      <a:r>
                        <a:rPr kumimoji="1" lang="ja-JP" altLang="en-US" sz="1400" b="0">
                          <a:latin typeface="Meiryo UI" panose="020B0604030504040204" pitchFamily="50" charset="-128"/>
                          <a:ea typeface="Meiryo UI" panose="020B0604030504040204" pitchFamily="50" charset="-128"/>
                        </a:rPr>
                        <a:t>比較試験結果</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gridSpan="3">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tc hMerge="1">
                  <a:txBody>
                    <a:bodyPr/>
                    <a:lstStyle/>
                    <a:p>
                      <a:endParaRPr kumimoji="1" lang="ja-JP" altLang="en-US" b="1"/>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bg1">
                          <a:lumMod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bg1">
                          <a:lumMod val="50000"/>
                        </a:schemeClr>
                      </a:solidFill>
                      <a:prstDash val="sysDash"/>
                      <a:round/>
                      <a:headEnd type="none" w="med" len="med"/>
                      <a:tailEnd type="none" w="med" len="med"/>
                    </a:lnB>
                    <a:solidFill>
                      <a:schemeClr val="bg1"/>
                    </a:solidFill>
                  </a:tcPr>
                </a:tc>
                <a:tc hMerge="1">
                  <a:txBody>
                    <a:bodyPr/>
                    <a:lstStyle/>
                    <a:p>
                      <a:pPr algn="ctr"/>
                      <a:endParaRPr kumimoji="1" lang="ja-JP" altLang="en-US" b="1"/>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bg1">
                          <a:lumMod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bg1">
                          <a:lumMod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2112621929"/>
                  </a:ext>
                </a:extLst>
              </a:tr>
              <a:tr h="1004147">
                <a:tc>
                  <a:txBody>
                    <a:bodyPr/>
                    <a:lstStyle/>
                    <a:p>
                      <a:pPr algn="ctr"/>
                      <a:r>
                        <a:rPr kumimoji="1" lang="ja-JP" altLang="en-US" sz="1400" b="0">
                          <a:latin typeface="Meiryo UI" panose="020B0604030504040204" pitchFamily="50" charset="-128"/>
                          <a:ea typeface="Meiryo UI" panose="020B0604030504040204" pitchFamily="50" charset="-128"/>
                        </a:rPr>
                        <a:t>技術の有効な活用にむけて、今後検討が必要な内容・課題・解決手法</a:t>
                      </a: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2">
                        <a:lumMod val="90000"/>
                      </a:schemeClr>
                    </a:solidFill>
                  </a:tcPr>
                </a:tc>
                <a:tc gridSpan="3">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solidFill>
                      <a:schemeClr val="bg1"/>
                    </a:solidFill>
                  </a:tcPr>
                </a:tc>
                <a:tc hMerge="1">
                  <a:txBody>
                    <a:bodyPr/>
                    <a:lstStyle/>
                    <a:p>
                      <a:endParaRPr kumimoji="1" lang="ja-JP" altLang="en-US" b="1"/>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bg1">
                          <a:lumMod val="50000"/>
                        </a:schemeClr>
                      </a:solidFill>
                      <a:prstDash val="sysDash"/>
                      <a:round/>
                      <a:headEnd type="none" w="med" len="med"/>
                      <a:tailEnd type="none" w="med" len="med"/>
                    </a:lnR>
                    <a:lnT w="12700" cap="flat" cmpd="sng" algn="ctr">
                      <a:solidFill>
                        <a:schemeClr val="bg1">
                          <a:lumMod val="50000"/>
                        </a:schemeClr>
                      </a:solidFill>
                      <a:prstDash val="sysDash"/>
                      <a:round/>
                      <a:headEnd type="none" w="med" len="med"/>
                      <a:tailEnd type="none" w="med" len="med"/>
                    </a:lnT>
                    <a:lnB w="12700" cap="flat" cmpd="sng" algn="ctr">
                      <a:solidFill>
                        <a:schemeClr val="bg1">
                          <a:lumMod val="50000"/>
                        </a:schemeClr>
                      </a:solidFill>
                      <a:prstDash val="sysDash"/>
                      <a:round/>
                      <a:headEnd type="none" w="med" len="med"/>
                      <a:tailEnd type="none" w="med" len="med"/>
                    </a:lnB>
                    <a:solidFill>
                      <a:schemeClr val="bg1"/>
                    </a:solidFill>
                  </a:tcPr>
                </a:tc>
                <a:tc hMerge="1">
                  <a:txBody>
                    <a:bodyPr/>
                    <a:lstStyle/>
                    <a:p>
                      <a:pPr algn="ctr"/>
                      <a:endParaRPr kumimoji="1" lang="ja-JP" altLang="en-US" b="1"/>
                    </a:p>
                  </a:txBody>
                  <a:tcPr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bg1">
                          <a:lumMod val="50000"/>
                        </a:schemeClr>
                      </a:solidFill>
                      <a:prstDash val="sysDash"/>
                      <a:round/>
                      <a:headEnd type="none" w="med" len="med"/>
                      <a:tailEnd type="none" w="med" len="med"/>
                    </a:lnR>
                    <a:lnT w="12700" cap="flat" cmpd="sng" algn="ctr">
                      <a:solidFill>
                        <a:schemeClr val="bg1">
                          <a:lumMod val="50000"/>
                        </a:schemeClr>
                      </a:solidFill>
                      <a:prstDash val="sysDash"/>
                      <a:round/>
                      <a:headEnd type="none" w="med" len="med"/>
                      <a:tailEnd type="none" w="med" len="med"/>
                    </a:lnT>
                    <a:lnB w="12700" cap="flat" cmpd="sng" algn="ctr">
                      <a:solidFill>
                        <a:schemeClr val="bg1">
                          <a:lumMod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967996410"/>
                  </a:ext>
                </a:extLst>
              </a:tr>
            </a:tbl>
          </a:graphicData>
        </a:graphic>
      </p:graphicFrame>
      <p:sp>
        <p:nvSpPr>
          <p:cNvPr id="3" name="TextBox 51">
            <a:extLst>
              <a:ext uri="{FF2B5EF4-FFF2-40B4-BE49-F238E27FC236}">
                <a16:creationId xmlns:a16="http://schemas.microsoft.com/office/drawing/2014/main" id="{2EA891E9-8DFF-C75E-13A8-3F28C695EEAA}"/>
              </a:ext>
            </a:extLst>
          </p:cNvPr>
          <p:cNvSpPr txBox="1"/>
          <p:nvPr/>
        </p:nvSpPr>
        <p:spPr>
          <a:xfrm>
            <a:off x="1918483" y="3589019"/>
            <a:ext cx="8719037" cy="107801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②新技術導入促進枠の中心をなす技術（特許取得済みのもの）については必ず記載ください。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その他の技術に関する記載は任意とします。記載いただく場合は、技術ごとにシートをコピーして記入ください。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rPr>
              <a:t>戦略上の理由で特許未出願の場合は、その戦略を「特許未出願の理由」に記載ください。</a:t>
            </a:r>
            <a:endParaRPr lang="en-US" altLang="ja-JP" sz="1400" dirty="0">
              <a:solidFill>
                <a:srgbClr val="2E3558"/>
              </a:solidFill>
              <a:latin typeface="Meiryo UI" panose="020B0604030504040204" pitchFamily="50" charset="-128"/>
              <a:ea typeface="Meiryo UI" panose="020B0604030504040204" pitchFamily="50" charset="-128"/>
              <a:sym typeface="Wingdings" panose="05000000000000000000" pitchFamily="2" charset="2"/>
            </a:endParaRPr>
          </a:p>
        </p:txBody>
      </p:sp>
      <p:sp>
        <p:nvSpPr>
          <p:cNvPr id="2" name="正方形/長方形 1">
            <a:extLst>
              <a:ext uri="{FF2B5EF4-FFF2-40B4-BE49-F238E27FC236}">
                <a16:creationId xmlns:a16="http://schemas.microsoft.com/office/drawing/2014/main" id="{85AFF210-8EF8-E297-AB67-748E604886B8}"/>
              </a:ext>
            </a:extLst>
          </p:cNvPr>
          <p:cNvSpPr/>
          <p:nvPr/>
        </p:nvSpPr>
        <p:spPr>
          <a:xfrm>
            <a:off x="9037320" y="85758"/>
            <a:ext cx="3068959"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zh-TW" altLang="en-US" sz="2000" dirty="0">
                <a:latin typeface="Meiryo UI" panose="020B0604030504040204" pitchFamily="50" charset="-128"/>
                <a:ea typeface="Meiryo UI" panose="020B0604030504040204" pitchFamily="50" charset="-128"/>
                <a:cs typeface="+mj-cs"/>
              </a:rPr>
              <a:t>新技術導入促進枠</a:t>
            </a:r>
            <a:r>
              <a:rPr lang="ja-JP" altLang="en-US" sz="2000" dirty="0">
                <a:latin typeface="Meiryo UI" panose="020B0604030504040204" pitchFamily="50" charset="-128"/>
                <a:ea typeface="Meiryo UI" panose="020B0604030504040204" pitchFamily="50" charset="-128"/>
                <a:cs typeface="+mj-cs"/>
              </a:rPr>
              <a:t>のみ</a:t>
            </a:r>
          </a:p>
        </p:txBody>
      </p:sp>
    </p:spTree>
    <p:extLst>
      <p:ext uri="{BB962C8B-B14F-4D97-AF65-F5344CB8AC3E}">
        <p14:creationId xmlns:p14="http://schemas.microsoft.com/office/powerpoint/2010/main" val="1170472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C873B-A9FF-5BC0-108B-D343530DA098}"/>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89C24CA-C384-68A5-1AC6-BB26FF69D90A}"/>
              </a:ext>
            </a:extLst>
          </p:cNvPr>
          <p:cNvGraphicFramePr>
            <a:graphicFrameLocks noChangeAspect="1"/>
          </p:cNvGraphicFramePr>
          <p:nvPr>
            <p:custDataLst>
              <p:tags r:id="rId1"/>
            </p:custDataLst>
            <p:extLst>
              <p:ext uri="{D42A27DB-BD31-4B8C-83A1-F6EECF244321}">
                <p14:modId xmlns:p14="http://schemas.microsoft.com/office/powerpoint/2010/main" val="34482861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289C24CA-C384-68A5-1AC6-BB26FF69D9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EA45EDFE-6B72-639A-F823-5472E7D60D6B}"/>
              </a:ext>
            </a:extLst>
          </p:cNvPr>
          <p:cNvSpPr>
            <a:spLocks noGrp="1"/>
          </p:cNvSpPr>
          <p:nvPr>
            <p:ph type="title"/>
          </p:nvPr>
        </p:nvSpPr>
        <p:spPr>
          <a:xfrm>
            <a:off x="628650" y="180000"/>
            <a:ext cx="10934699" cy="221599"/>
          </a:xfrm>
        </p:spPr>
        <p:txBody>
          <a:bodyPr vert="horz"/>
          <a:lstStyle/>
          <a:p>
            <a:r>
              <a:rPr lang="ja-JP" altLang="en-US"/>
              <a:t>エ</a:t>
            </a:r>
            <a:r>
              <a:rPr lang="en-US" altLang="ja-JP"/>
              <a:t>.</a:t>
            </a:r>
            <a:r>
              <a:rPr lang="ja-JP" altLang="en-US"/>
              <a:t> ｜技術概要</a:t>
            </a:r>
          </a:p>
        </p:txBody>
      </p:sp>
      <p:sp>
        <p:nvSpPr>
          <p:cNvPr id="6" name="コンテンツ プレースホルダー 5">
            <a:extLst>
              <a:ext uri="{FF2B5EF4-FFF2-40B4-BE49-F238E27FC236}">
                <a16:creationId xmlns:a16="http://schemas.microsoft.com/office/drawing/2014/main" id="{E2C5C441-0665-AA92-9C99-39CABFBE259E}"/>
              </a:ext>
            </a:extLst>
          </p:cNvPr>
          <p:cNvSpPr>
            <a:spLocks noGrp="1"/>
          </p:cNvSpPr>
          <p:nvPr>
            <p:ph sz="quarter" idx="10"/>
          </p:nvPr>
        </p:nvSpPr>
        <p:spPr/>
        <p:txBody>
          <a:bodyPr vert="horz" lIns="0" tIns="0" rIns="0" bIns="0" rtlCol="0">
            <a:noAutofit/>
          </a:bodyPr>
          <a:lstStyle/>
          <a:p>
            <a:pPr>
              <a:buNone/>
            </a:pPr>
            <a:r>
              <a:rPr lang="en-US" altLang="ja-JP" dirty="0">
                <a:solidFill>
                  <a:srgbClr val="3F4350"/>
                </a:solidFill>
              </a:rPr>
              <a:t>XXX</a:t>
            </a:r>
            <a:r>
              <a:rPr lang="ja-JP" altLang="en-US" dirty="0">
                <a:solidFill>
                  <a:srgbClr val="3F4350"/>
                </a:solidFill>
              </a:rPr>
              <a:t>のために</a:t>
            </a:r>
            <a:r>
              <a:rPr lang="en-US" altLang="ja-JP" dirty="0">
                <a:solidFill>
                  <a:srgbClr val="3F4350"/>
                </a:solidFill>
              </a:rPr>
              <a:t>XXX</a:t>
            </a:r>
            <a:r>
              <a:rPr lang="ja-JP" altLang="en-US" dirty="0">
                <a:solidFill>
                  <a:srgbClr val="3F4350"/>
                </a:solidFill>
              </a:rPr>
              <a:t>技術を導入</a:t>
            </a:r>
            <a:endParaRPr lang="en-US" altLang="ja-JP" dirty="0">
              <a:solidFill>
                <a:srgbClr val="3F4350"/>
              </a:solidFill>
            </a:endParaRPr>
          </a:p>
          <a:p>
            <a:pPr>
              <a:buNone/>
            </a:pPr>
            <a:endParaRPr lang="ja-JP" altLang="en-US" dirty="0">
              <a:solidFill>
                <a:srgbClr val="3F4350"/>
              </a:solidFill>
            </a:endParaRPr>
          </a:p>
        </p:txBody>
      </p:sp>
      <p:sp>
        <p:nvSpPr>
          <p:cNvPr id="22" name="TextBox 51">
            <a:extLst>
              <a:ext uri="{FF2B5EF4-FFF2-40B4-BE49-F238E27FC236}">
                <a16:creationId xmlns:a16="http://schemas.microsoft.com/office/drawing/2014/main" id="{77959E48-1344-DED6-E6F1-C0D1125B3BCB}"/>
              </a:ext>
            </a:extLst>
          </p:cNvPr>
          <p:cNvSpPr txBox="1"/>
          <p:nvPr/>
        </p:nvSpPr>
        <p:spPr>
          <a:xfrm>
            <a:off x="3821696" y="3217925"/>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技術の概要がわかるよう、文字による説明やイメージ等を挿入ください。必要に応じスライドを追加ください。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技術が複数ある場合は、シートをコピーして技術ごとに資料を作成ください。</a:t>
            </a:r>
          </a:p>
        </p:txBody>
      </p:sp>
      <p:sp>
        <p:nvSpPr>
          <p:cNvPr id="2" name="正方形/長方形 1">
            <a:extLst>
              <a:ext uri="{FF2B5EF4-FFF2-40B4-BE49-F238E27FC236}">
                <a16:creationId xmlns:a16="http://schemas.microsoft.com/office/drawing/2014/main" id="{3B95ADE8-53D1-AFED-B8FD-1F3653BD26A0}"/>
              </a:ext>
            </a:extLst>
          </p:cNvPr>
          <p:cNvSpPr/>
          <p:nvPr/>
        </p:nvSpPr>
        <p:spPr>
          <a:xfrm>
            <a:off x="9037320" y="85758"/>
            <a:ext cx="3068959"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zh-TW" altLang="en-US" sz="2000" dirty="0">
                <a:latin typeface="Meiryo UI" panose="020B0604030504040204" pitchFamily="50" charset="-128"/>
                <a:ea typeface="Meiryo UI" panose="020B0604030504040204" pitchFamily="50" charset="-128"/>
                <a:cs typeface="+mj-cs"/>
              </a:rPr>
              <a:t>新技術導入促進枠</a:t>
            </a:r>
            <a:r>
              <a:rPr lang="ja-JP" altLang="en-US" sz="2000" dirty="0">
                <a:latin typeface="Meiryo UI" panose="020B0604030504040204" pitchFamily="50" charset="-128"/>
                <a:ea typeface="Meiryo UI" panose="020B0604030504040204" pitchFamily="50" charset="-128"/>
                <a:cs typeface="+mj-cs"/>
              </a:rPr>
              <a:t>のみ</a:t>
            </a:r>
          </a:p>
        </p:txBody>
      </p:sp>
    </p:spTree>
    <p:extLst>
      <p:ext uri="{BB962C8B-B14F-4D97-AF65-F5344CB8AC3E}">
        <p14:creationId xmlns:p14="http://schemas.microsoft.com/office/powerpoint/2010/main" val="2035185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87644-1727-7D50-06B8-937D6FB1C6E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1D83712-B2D9-7ACC-22C0-4A5D3BB6795D}"/>
              </a:ext>
            </a:extLst>
          </p:cNvPr>
          <p:cNvGraphicFramePr>
            <a:graphicFrameLocks noChangeAspect="1"/>
          </p:cNvGraphicFramePr>
          <p:nvPr>
            <p:custDataLst>
              <p:tags r:id="rId1"/>
            </p:custDataLst>
            <p:extLst>
              <p:ext uri="{D42A27DB-BD31-4B8C-83A1-F6EECF244321}">
                <p14:modId xmlns:p14="http://schemas.microsoft.com/office/powerpoint/2010/main" val="32112713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41D83712-B2D9-7ACC-22C0-4A5D3BB6795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7BAD9BF1-BC5A-F3DC-0509-DC9C610FFC94}"/>
              </a:ext>
            </a:extLst>
          </p:cNvPr>
          <p:cNvSpPr>
            <a:spLocks noGrp="1"/>
          </p:cNvSpPr>
          <p:nvPr>
            <p:ph type="title"/>
          </p:nvPr>
        </p:nvSpPr>
        <p:spPr>
          <a:xfrm>
            <a:off x="628650" y="180000"/>
            <a:ext cx="10934699" cy="221599"/>
          </a:xfrm>
        </p:spPr>
        <p:txBody>
          <a:bodyPr vert="horz"/>
          <a:lstStyle/>
          <a:p>
            <a:r>
              <a:rPr lang="ja-JP" altLang="en-US" dirty="0"/>
              <a:t>エ</a:t>
            </a:r>
            <a:r>
              <a:rPr lang="en-US" altLang="ja-JP" dirty="0"/>
              <a:t>.</a:t>
            </a:r>
            <a:r>
              <a:rPr lang="ja-JP" altLang="en-US" dirty="0"/>
              <a:t> ｜技術導入に向けたスケジュール</a:t>
            </a:r>
          </a:p>
        </p:txBody>
      </p:sp>
      <p:sp>
        <p:nvSpPr>
          <p:cNvPr id="6" name="コンテンツ プレースホルダー 5">
            <a:extLst>
              <a:ext uri="{FF2B5EF4-FFF2-40B4-BE49-F238E27FC236}">
                <a16:creationId xmlns:a16="http://schemas.microsoft.com/office/drawing/2014/main" id="{8B527A6A-82AC-61A6-899B-8AE0C422E7FC}"/>
              </a:ext>
            </a:extLst>
          </p:cNvPr>
          <p:cNvSpPr>
            <a:spLocks noGrp="1"/>
          </p:cNvSpPr>
          <p:nvPr>
            <p:ph sz="quarter" idx="10"/>
          </p:nvPr>
        </p:nvSpPr>
        <p:spPr/>
        <p:txBody>
          <a:bodyPr vert="horz" lIns="0" tIns="0" rIns="0" bIns="0" rtlCol="0">
            <a:noAutofit/>
          </a:bodyPr>
          <a:lstStyle/>
          <a:p>
            <a:pPr>
              <a:buNone/>
            </a:pPr>
            <a:r>
              <a:rPr lang="ja-JP" altLang="en-US" dirty="0">
                <a:solidFill>
                  <a:srgbClr val="3F4350"/>
                </a:solidFill>
              </a:rPr>
              <a:t>技術</a:t>
            </a:r>
            <a:r>
              <a:rPr lang="en-US" altLang="ja-JP" dirty="0">
                <a:solidFill>
                  <a:srgbClr val="3F4350"/>
                </a:solidFill>
              </a:rPr>
              <a:t>XX</a:t>
            </a:r>
            <a:r>
              <a:rPr lang="ja-JP" altLang="en-US" dirty="0">
                <a:solidFill>
                  <a:srgbClr val="3F4350"/>
                </a:solidFill>
              </a:rPr>
              <a:t>は</a:t>
            </a:r>
            <a:r>
              <a:rPr lang="en-US" altLang="ja-JP" dirty="0">
                <a:solidFill>
                  <a:srgbClr val="3F4350"/>
                </a:solidFill>
              </a:rPr>
              <a:t>20XX</a:t>
            </a:r>
            <a:r>
              <a:rPr lang="ja-JP" altLang="en-US" dirty="0">
                <a:solidFill>
                  <a:srgbClr val="3F4350"/>
                </a:solidFill>
              </a:rPr>
              <a:t>年に導入を検討しており、導入までに</a:t>
            </a:r>
            <a:r>
              <a:rPr lang="en-US" altLang="ja-JP" dirty="0">
                <a:solidFill>
                  <a:srgbClr val="3F4350"/>
                </a:solidFill>
              </a:rPr>
              <a:t>XXX</a:t>
            </a:r>
            <a:r>
              <a:rPr lang="ja-JP" altLang="en-US" dirty="0">
                <a:solidFill>
                  <a:srgbClr val="3F4350"/>
                </a:solidFill>
              </a:rPr>
              <a:t>の工程を踏む</a:t>
            </a:r>
            <a:endParaRPr lang="en-US" altLang="ja-JP" dirty="0">
              <a:solidFill>
                <a:srgbClr val="3F4350"/>
              </a:solidFill>
            </a:endParaRPr>
          </a:p>
          <a:p>
            <a:pPr>
              <a:buNone/>
            </a:pPr>
            <a:endParaRPr lang="ja-JP" altLang="en-US" dirty="0">
              <a:solidFill>
                <a:srgbClr val="3F4350"/>
              </a:solidFill>
            </a:endParaRPr>
          </a:p>
        </p:txBody>
      </p:sp>
      <p:sp>
        <p:nvSpPr>
          <p:cNvPr id="10" name="AutoShape 41">
            <a:extLst>
              <a:ext uri="{FF2B5EF4-FFF2-40B4-BE49-F238E27FC236}">
                <a16:creationId xmlns:a16="http://schemas.microsoft.com/office/drawing/2014/main" id="{85DDD826-C825-A1CB-7214-82C4C589EA95}"/>
              </a:ext>
            </a:extLst>
          </p:cNvPr>
          <p:cNvSpPr>
            <a:spLocks noChangeArrowheads="1"/>
          </p:cNvSpPr>
          <p:nvPr/>
        </p:nvSpPr>
        <p:spPr bwMode="auto">
          <a:xfrm>
            <a:off x="1953068" y="1755415"/>
            <a:ext cx="2418605" cy="624517"/>
          </a:xfrm>
          <a:prstGeom prst="homePlate">
            <a:avLst>
              <a:gd name="adj" fmla="val 12804"/>
            </a:avLst>
          </a:prstGeom>
          <a:solidFill>
            <a:schemeClr val="bg1">
              <a:lumMod val="95000"/>
              <a:alpha val="70000"/>
            </a:schemeClr>
          </a:solidFill>
          <a:ln w="9525" cap="rnd" cmpd="sng" algn="ctr">
            <a:solidFill>
              <a:schemeClr val="tx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rPr>
              <a:t>2025</a:t>
            </a:r>
            <a:r>
              <a:rPr lang="ja-JP" altLang="en-US" sz="1400">
                <a:latin typeface="Meiryo UI" panose="020B0604030504040204" pitchFamily="50" charset="-128"/>
                <a:ea typeface="Meiryo UI" panose="020B0604030504040204" pitchFamily="50" charset="-128"/>
              </a:rPr>
              <a:t>年 または 計画初年度</a:t>
            </a:r>
          </a:p>
        </p:txBody>
      </p:sp>
      <p:sp>
        <p:nvSpPr>
          <p:cNvPr id="11" name="AutoShape 43">
            <a:extLst>
              <a:ext uri="{FF2B5EF4-FFF2-40B4-BE49-F238E27FC236}">
                <a16:creationId xmlns:a16="http://schemas.microsoft.com/office/drawing/2014/main" id="{3F6602B0-063B-5FC5-7990-1E8537BB3300}"/>
              </a:ext>
            </a:extLst>
          </p:cNvPr>
          <p:cNvSpPr>
            <a:spLocks noChangeArrowheads="1"/>
          </p:cNvSpPr>
          <p:nvPr/>
        </p:nvSpPr>
        <p:spPr bwMode="auto">
          <a:xfrm>
            <a:off x="6747520"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12" name="AutoShape 43">
            <a:extLst>
              <a:ext uri="{FF2B5EF4-FFF2-40B4-BE49-F238E27FC236}">
                <a16:creationId xmlns:a16="http://schemas.microsoft.com/office/drawing/2014/main" id="{5775E1F5-5ABB-80A9-0C32-5069A319BA7A}"/>
              </a:ext>
            </a:extLst>
          </p:cNvPr>
          <p:cNvSpPr>
            <a:spLocks noChangeArrowheads="1"/>
          </p:cNvSpPr>
          <p:nvPr/>
        </p:nvSpPr>
        <p:spPr bwMode="auto">
          <a:xfrm>
            <a:off x="4350294"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13" name="AutoShape 43">
            <a:extLst>
              <a:ext uri="{FF2B5EF4-FFF2-40B4-BE49-F238E27FC236}">
                <a16:creationId xmlns:a16="http://schemas.microsoft.com/office/drawing/2014/main" id="{07FBBFA4-33C5-5CC7-8843-4FC61B613874}"/>
              </a:ext>
            </a:extLst>
          </p:cNvPr>
          <p:cNvSpPr>
            <a:spLocks noChangeArrowheads="1"/>
          </p:cNvSpPr>
          <p:nvPr/>
        </p:nvSpPr>
        <p:spPr bwMode="auto">
          <a:xfrm>
            <a:off x="9144745" y="1755415"/>
            <a:ext cx="2418605" cy="624517"/>
          </a:xfrm>
          <a:prstGeom prst="chevron">
            <a:avLst>
              <a:gd name="adj" fmla="val 13016"/>
            </a:avLst>
          </a:prstGeom>
          <a:solidFill>
            <a:schemeClr val="bg1">
              <a:lumMod val="95000"/>
            </a:schemeClr>
          </a:solidFill>
          <a:ln w="9525" algn="ctr">
            <a:solidFill>
              <a:schemeClr val="tx1"/>
            </a:solidFill>
            <a:miter lim="800000"/>
            <a:headEnd/>
            <a:tailEnd/>
          </a:ln>
        </p:spPr>
        <p:txBody>
          <a:bodyPr lIns="90000" tIns="46800" rIns="90000" bIns="46800" anchor="ctr"/>
          <a:lstStyle>
            <a:lvl1pPr>
              <a:defRPr sz="1200" b="1">
                <a:solidFill>
                  <a:schemeClr val="tx1"/>
                </a:solidFill>
                <a:latin typeface="Arial" panose="020B0604020202020204" pitchFamily="34" charset="0"/>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a:r>
              <a:rPr lang="en-US" altLang="ja-JP" sz="1400">
                <a:latin typeface="Meiryo UI" panose="020B0604030504040204" pitchFamily="50" charset="-128"/>
                <a:ea typeface="Meiryo UI" panose="020B0604030504040204" pitchFamily="50" charset="-128"/>
                <a:cs typeface="Arial" panose="020B0604020202020204" pitchFamily="34" charset="0"/>
              </a:rPr>
              <a:t>20XX</a:t>
            </a:r>
            <a:r>
              <a:rPr lang="ja-JP" altLang="en-US" sz="1400">
                <a:latin typeface="Meiryo UI" panose="020B0604030504040204" pitchFamily="50" charset="-128"/>
                <a:ea typeface="Meiryo UI" panose="020B0604030504040204" pitchFamily="50" charset="-128"/>
                <a:cs typeface="Arial" panose="020B0604020202020204" pitchFamily="34" charset="0"/>
              </a:rPr>
              <a:t>年</a:t>
            </a:r>
            <a:endParaRPr lang="en-US" altLang="ja-JP" sz="1400">
              <a:latin typeface="Meiryo UI" panose="020B0604030504040204" pitchFamily="50" charset="-128"/>
              <a:ea typeface="Meiryo UI" panose="020B0604030504040204" pitchFamily="50" charset="-128"/>
              <a:cs typeface="Arial" panose="020B0604020202020204" pitchFamily="34" charset="0"/>
            </a:endParaRPr>
          </a:p>
        </p:txBody>
      </p:sp>
      <p:sp>
        <p:nvSpPr>
          <p:cNvPr id="14" name="テキスト ボックス 28">
            <a:extLst>
              <a:ext uri="{FF2B5EF4-FFF2-40B4-BE49-F238E27FC236}">
                <a16:creationId xmlns:a16="http://schemas.microsoft.com/office/drawing/2014/main" id="{83B16E23-ACCA-CF1B-7C3F-DDE9EB471C43}"/>
              </a:ext>
            </a:extLst>
          </p:cNvPr>
          <p:cNvSpPr txBox="1"/>
          <p:nvPr/>
        </p:nvSpPr>
        <p:spPr>
          <a:xfrm>
            <a:off x="1953068" y="2483089"/>
            <a:ext cx="2342707" cy="35621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tx2"/>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tx2"/>
              </a:solidFill>
              <a:latin typeface="Meiryo UI" panose="020B0604030504040204" pitchFamily="50" charset="-128"/>
              <a:ea typeface="Meiryo UI" panose="020B0604030504040204" pitchFamily="50" charset="-128"/>
              <a:cs typeface="Arial" pitchFamily="34" charset="0"/>
            </a:endParaRPr>
          </a:p>
        </p:txBody>
      </p:sp>
      <p:sp>
        <p:nvSpPr>
          <p:cNvPr id="15" name="テキスト ボックス 28">
            <a:extLst>
              <a:ext uri="{FF2B5EF4-FFF2-40B4-BE49-F238E27FC236}">
                <a16:creationId xmlns:a16="http://schemas.microsoft.com/office/drawing/2014/main" id="{790A8254-F8FD-24D6-8E0C-DE9D2A18C8F8}"/>
              </a:ext>
            </a:extLst>
          </p:cNvPr>
          <p:cNvSpPr txBox="1"/>
          <p:nvPr/>
        </p:nvSpPr>
        <p:spPr>
          <a:xfrm>
            <a:off x="628649" y="2483089"/>
            <a:ext cx="1245559" cy="3562111"/>
          </a:xfrm>
          <a:prstGeom prst="rect">
            <a:avLst/>
          </a:prstGeom>
          <a:solidFill>
            <a:schemeClr val="bg2">
              <a:lumMod val="9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defPPr>
              <a:defRPr lang="en-US"/>
            </a:defPPr>
            <a:lvl1pPr algn="ctr">
              <a:defRPr sz="1600">
                <a:solidFill>
                  <a:schemeClr val="tx1"/>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b="1"/>
              <a:t>計画詳細</a:t>
            </a:r>
          </a:p>
        </p:txBody>
      </p:sp>
      <p:sp>
        <p:nvSpPr>
          <p:cNvPr id="16" name="テキスト ボックス 28">
            <a:extLst>
              <a:ext uri="{FF2B5EF4-FFF2-40B4-BE49-F238E27FC236}">
                <a16:creationId xmlns:a16="http://schemas.microsoft.com/office/drawing/2014/main" id="{F498FF10-04A2-7EB9-2DF0-5E80FDC802B3}"/>
              </a:ext>
            </a:extLst>
          </p:cNvPr>
          <p:cNvSpPr txBox="1"/>
          <p:nvPr/>
        </p:nvSpPr>
        <p:spPr>
          <a:xfrm>
            <a:off x="628649" y="1755415"/>
            <a:ext cx="1245559" cy="624517"/>
          </a:xfrm>
          <a:prstGeom prst="rect">
            <a:avLst/>
          </a:prstGeom>
          <a:solidFill>
            <a:schemeClr val="bg1">
              <a:lumMod val="95000"/>
              <a:alpha val="70000"/>
            </a:schemeClr>
          </a:solidFill>
          <a:ln w="9525" cap="rnd" cmpd="sng" algn="ctr">
            <a:solidFill>
              <a:schemeClr val="tx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anchor="ctr"/>
          <a:lstStyle>
            <a:defPPr>
              <a:defRPr lang="en-US"/>
            </a:defPPr>
            <a:lvl1pPr algn="ctr">
              <a:defRPr sz="1400" b="1">
                <a:solidFill>
                  <a:schemeClr val="tx1"/>
                </a:solidFill>
                <a:latin typeface="Meiryo UI" panose="020B0604030504040204" pitchFamily="50" charset="-128"/>
                <a:ea typeface="Meiryo UI" panose="020B0604030504040204" pitchFamily="50" charset="-128"/>
              </a:defRPr>
            </a:lvl1pPr>
            <a:lvl2pPr marL="742950" indent="-285750">
              <a:defRPr sz="1200" b="1">
                <a:solidFill>
                  <a:schemeClr val="tx1"/>
                </a:solidFill>
                <a:latin typeface="Arial" panose="020B0604020202020204" pitchFamily="34" charset="0"/>
              </a:defRPr>
            </a:lvl2pPr>
            <a:lvl3pPr marL="1143000" indent="-228600">
              <a:defRPr sz="1200" b="1">
                <a:solidFill>
                  <a:schemeClr val="tx1"/>
                </a:solidFill>
                <a:latin typeface="Arial" panose="020B0604020202020204" pitchFamily="34" charset="0"/>
              </a:defRPr>
            </a:lvl3pPr>
            <a:lvl4pPr marL="1600200" indent="-228600">
              <a:defRPr sz="1200" b="1">
                <a:solidFill>
                  <a:schemeClr val="tx1"/>
                </a:solidFill>
                <a:latin typeface="Arial" panose="020B0604020202020204" pitchFamily="34" charset="0"/>
              </a:defRPr>
            </a:lvl4pPr>
            <a:lvl5pPr marL="2057400" indent="-22860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r>
              <a:rPr lang="ja-JP" altLang="en-US"/>
              <a:t>時期</a:t>
            </a:r>
          </a:p>
        </p:txBody>
      </p:sp>
      <p:sp>
        <p:nvSpPr>
          <p:cNvPr id="17" name="テキスト ボックス 28">
            <a:extLst>
              <a:ext uri="{FF2B5EF4-FFF2-40B4-BE49-F238E27FC236}">
                <a16:creationId xmlns:a16="http://schemas.microsoft.com/office/drawing/2014/main" id="{001A1260-FA04-7E8B-D6E1-34CB2F418D1B}"/>
              </a:ext>
            </a:extLst>
          </p:cNvPr>
          <p:cNvSpPr txBox="1"/>
          <p:nvPr/>
        </p:nvSpPr>
        <p:spPr>
          <a:xfrm>
            <a:off x="4350292" y="2483089"/>
            <a:ext cx="2342707" cy="35621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tx2"/>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tx2"/>
              </a:solidFill>
              <a:latin typeface="Meiryo UI" panose="020B0604030504040204" pitchFamily="50" charset="-128"/>
              <a:ea typeface="Meiryo UI" panose="020B0604030504040204" pitchFamily="50" charset="-128"/>
              <a:cs typeface="Arial" pitchFamily="34" charset="0"/>
            </a:endParaRPr>
          </a:p>
        </p:txBody>
      </p:sp>
      <p:sp>
        <p:nvSpPr>
          <p:cNvPr id="18" name="テキスト ボックス 28">
            <a:extLst>
              <a:ext uri="{FF2B5EF4-FFF2-40B4-BE49-F238E27FC236}">
                <a16:creationId xmlns:a16="http://schemas.microsoft.com/office/drawing/2014/main" id="{E4DD3F75-DEFD-0567-DB93-1BC780E13688}"/>
              </a:ext>
            </a:extLst>
          </p:cNvPr>
          <p:cNvSpPr txBox="1"/>
          <p:nvPr/>
        </p:nvSpPr>
        <p:spPr>
          <a:xfrm>
            <a:off x="6747519" y="2483089"/>
            <a:ext cx="2342707" cy="35621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tx2"/>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tx2"/>
              </a:solidFill>
              <a:latin typeface="Meiryo UI" panose="020B0604030504040204" pitchFamily="50" charset="-128"/>
              <a:ea typeface="Meiryo UI" panose="020B0604030504040204" pitchFamily="50" charset="-128"/>
              <a:cs typeface="Arial" pitchFamily="34" charset="0"/>
            </a:endParaRPr>
          </a:p>
        </p:txBody>
      </p:sp>
      <p:sp>
        <p:nvSpPr>
          <p:cNvPr id="19" name="テキスト ボックス 28">
            <a:extLst>
              <a:ext uri="{FF2B5EF4-FFF2-40B4-BE49-F238E27FC236}">
                <a16:creationId xmlns:a16="http://schemas.microsoft.com/office/drawing/2014/main" id="{F27881FA-BA84-0A3F-603B-A7C982CA3024}"/>
              </a:ext>
            </a:extLst>
          </p:cNvPr>
          <p:cNvSpPr txBox="1"/>
          <p:nvPr/>
        </p:nvSpPr>
        <p:spPr>
          <a:xfrm>
            <a:off x="9144744" y="2483089"/>
            <a:ext cx="2342707" cy="3562111"/>
          </a:xfrm>
          <a:prstGeom prst="rect">
            <a:avLst/>
          </a:prstGeom>
          <a:noFill/>
          <a:ln w="9525">
            <a:solidFill>
              <a:schemeClr val="tx1"/>
            </a:solidFill>
          </a:ln>
        </p:spPr>
        <p:txBody>
          <a:bodyPr wrap="square" lIns="90000" tIns="46800" rIns="90000" bIns="46800" rtlCol="0" anchor="t"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spcBef>
                <a:spcPts val="0"/>
              </a:spcBef>
              <a:buSzPct val="100000"/>
              <a:buFont typeface="Arial" panose="020B0604020202020204" pitchFamily="34" charset="0"/>
              <a:buChar char="•"/>
            </a:pPr>
            <a:r>
              <a:rPr lang="en-US" altLang="ja-JP" sz="1400">
                <a:solidFill>
                  <a:schemeClr val="tx2"/>
                </a:solidFill>
                <a:latin typeface="Meiryo UI" panose="020B0604030504040204" pitchFamily="50" charset="-128"/>
                <a:ea typeface="Meiryo UI" panose="020B0604030504040204" pitchFamily="50" charset="-128"/>
                <a:cs typeface="Arial" pitchFamily="34" charset="0"/>
              </a:rPr>
              <a:t>XXX</a:t>
            </a:r>
          </a:p>
          <a:p>
            <a:pPr>
              <a:spcBef>
                <a:spcPts val="0"/>
              </a:spcBef>
              <a:buSzPct val="100000"/>
            </a:pPr>
            <a:endParaRPr lang="en-US" altLang="ja-JP" sz="1400">
              <a:solidFill>
                <a:schemeClr val="tx2"/>
              </a:solidFill>
              <a:latin typeface="Meiryo UI" panose="020B0604030504040204" pitchFamily="50" charset="-128"/>
              <a:ea typeface="Meiryo UI" panose="020B0604030504040204" pitchFamily="50" charset="-128"/>
              <a:cs typeface="Arial" pitchFamily="34" charset="0"/>
            </a:endParaRPr>
          </a:p>
        </p:txBody>
      </p:sp>
      <p:sp>
        <p:nvSpPr>
          <p:cNvPr id="2" name="テキスト ボックス 1">
            <a:extLst>
              <a:ext uri="{FF2B5EF4-FFF2-40B4-BE49-F238E27FC236}">
                <a16:creationId xmlns:a16="http://schemas.microsoft.com/office/drawing/2014/main" id="{11011EDF-625A-90B4-31D4-A898FFA95127}"/>
              </a:ext>
            </a:extLst>
          </p:cNvPr>
          <p:cNvSpPr txBox="1"/>
          <p:nvPr/>
        </p:nvSpPr>
        <p:spPr>
          <a:xfrm>
            <a:off x="628649" y="6071132"/>
            <a:ext cx="10626955" cy="6783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導入とは、技術の要件を設定し、その要件を満たす製品等を選定し、製造・プロセス開発の現場あるいはシステム上等に設置し、実運用の中で期待した効果を発揮できる準備を整えた状態を指す。</a:t>
            </a:r>
          </a:p>
        </p:txBody>
      </p:sp>
      <p:sp>
        <p:nvSpPr>
          <p:cNvPr id="3" name="正方形/長方形 2">
            <a:extLst>
              <a:ext uri="{FF2B5EF4-FFF2-40B4-BE49-F238E27FC236}">
                <a16:creationId xmlns:a16="http://schemas.microsoft.com/office/drawing/2014/main" id="{BF78A244-A9C3-8493-4C67-B5DE38580257}"/>
              </a:ext>
            </a:extLst>
          </p:cNvPr>
          <p:cNvSpPr/>
          <p:nvPr/>
        </p:nvSpPr>
        <p:spPr>
          <a:xfrm>
            <a:off x="9037320" y="85758"/>
            <a:ext cx="3068959"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zh-TW" altLang="en-US" sz="2000">
                <a:latin typeface="Meiryo UI" panose="020B0604030504040204" pitchFamily="50" charset="-128"/>
                <a:ea typeface="Meiryo UI" panose="020B0604030504040204" pitchFamily="50" charset="-128"/>
                <a:cs typeface="+mj-cs"/>
              </a:rPr>
              <a:t>新技術導入促進枠</a:t>
            </a:r>
            <a:r>
              <a:rPr lang="ja-JP" altLang="en-US" sz="2000">
                <a:latin typeface="Meiryo UI" panose="020B0604030504040204" pitchFamily="50" charset="-128"/>
                <a:ea typeface="Meiryo UI" panose="020B0604030504040204" pitchFamily="50" charset="-128"/>
                <a:cs typeface="+mj-cs"/>
              </a:rPr>
              <a:t>のみ</a:t>
            </a:r>
          </a:p>
        </p:txBody>
      </p:sp>
    </p:spTree>
    <p:extLst>
      <p:ext uri="{BB962C8B-B14F-4D97-AF65-F5344CB8AC3E}">
        <p14:creationId xmlns:p14="http://schemas.microsoft.com/office/powerpoint/2010/main" val="1295340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69754-9321-31B6-E8EC-56F02671C2F4}"/>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261F4CC-B43D-9AAD-5246-0EDC68B7665A}"/>
              </a:ext>
            </a:extLst>
          </p:cNvPr>
          <p:cNvGraphicFramePr>
            <a:graphicFrameLocks noChangeAspect="1"/>
          </p:cNvGraphicFramePr>
          <p:nvPr>
            <p:custDataLst>
              <p:tags r:id="rId1"/>
            </p:custDataLst>
            <p:extLst>
              <p:ext uri="{D42A27DB-BD31-4B8C-83A1-F6EECF244321}">
                <p14:modId xmlns:p14="http://schemas.microsoft.com/office/powerpoint/2010/main" val="3537287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2261F4CC-B43D-9AAD-5246-0EDC68B7665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F2F7EB02-E5BB-EFF4-C552-E09895832B81}"/>
              </a:ext>
            </a:extLst>
          </p:cNvPr>
          <p:cNvSpPr>
            <a:spLocks noGrp="1"/>
          </p:cNvSpPr>
          <p:nvPr>
            <p:ph type="title"/>
          </p:nvPr>
        </p:nvSpPr>
        <p:spPr>
          <a:xfrm>
            <a:off x="630000" y="3255351"/>
            <a:ext cx="10933350" cy="664797"/>
          </a:xfrm>
        </p:spPr>
        <p:txBody>
          <a:bodyPr vert="horz"/>
          <a:lstStyle/>
          <a:p>
            <a:pPr algn="ctr"/>
            <a:r>
              <a:rPr kumimoji="1" lang="ja-JP" altLang="en-US" sz="4800" b="1">
                <a:solidFill>
                  <a:schemeClr val="tx1"/>
                </a:solidFill>
              </a:rPr>
              <a:t>申請者の概要</a:t>
            </a:r>
          </a:p>
        </p:txBody>
      </p:sp>
    </p:spTree>
    <p:extLst>
      <p:ext uri="{BB962C8B-B14F-4D97-AF65-F5344CB8AC3E}">
        <p14:creationId xmlns:p14="http://schemas.microsoft.com/office/powerpoint/2010/main" val="2065167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749C4-5DC2-E144-A6E2-BA5B0C253780}"/>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8B7C120-B170-464D-02C8-FB8338D5EB9F}"/>
              </a:ext>
            </a:extLst>
          </p:cNvPr>
          <p:cNvGraphicFramePr>
            <a:graphicFrameLocks noChangeAspect="1"/>
          </p:cNvGraphicFramePr>
          <p:nvPr>
            <p:custDataLst>
              <p:tags r:id="rId1"/>
            </p:custDataLst>
            <p:extLst>
              <p:ext uri="{D42A27DB-BD31-4B8C-83A1-F6EECF244321}">
                <p14:modId xmlns:p14="http://schemas.microsoft.com/office/powerpoint/2010/main" val="18756300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98B7C120-B170-464D-02C8-FB8338D5EB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9981C591-9524-EC67-7656-D4A673FF5CDC}"/>
              </a:ext>
            </a:extLst>
          </p:cNvPr>
          <p:cNvSpPr>
            <a:spLocks noGrp="1"/>
          </p:cNvSpPr>
          <p:nvPr>
            <p:ph type="title"/>
          </p:nvPr>
        </p:nvSpPr>
        <p:spPr>
          <a:xfrm>
            <a:off x="630000" y="2645751"/>
            <a:ext cx="10933350" cy="1329595"/>
          </a:xfrm>
        </p:spPr>
        <p:txBody>
          <a:bodyPr vert="horz"/>
          <a:lstStyle/>
          <a:p>
            <a:pPr algn="ctr"/>
            <a:r>
              <a:rPr kumimoji="1" lang="ja-JP" altLang="en-US" sz="4800" b="1">
                <a:solidFill>
                  <a:schemeClr val="tx1"/>
                </a:solidFill>
              </a:rPr>
              <a:t>（２）行政・政策的観点からの評価に</a:t>
            </a:r>
            <a:br>
              <a:rPr kumimoji="1" lang="en-US" altLang="ja-JP" sz="4800" b="1">
                <a:solidFill>
                  <a:schemeClr val="tx1"/>
                </a:solidFill>
              </a:rPr>
            </a:br>
            <a:r>
              <a:rPr kumimoji="1" lang="ja-JP" altLang="en-US" sz="4800" b="1">
                <a:solidFill>
                  <a:schemeClr val="tx1"/>
                </a:solidFill>
              </a:rPr>
              <a:t>当たり考慮すべき事項</a:t>
            </a:r>
          </a:p>
        </p:txBody>
      </p:sp>
    </p:spTree>
    <p:extLst>
      <p:ext uri="{BB962C8B-B14F-4D97-AF65-F5344CB8AC3E}">
        <p14:creationId xmlns:p14="http://schemas.microsoft.com/office/powerpoint/2010/main" val="21262189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AFB50-AB74-1E18-9DFC-C6A8A94933DB}"/>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2E1542D-E520-1B9D-EA3E-A04288BEB1B7}"/>
              </a:ext>
            </a:extLst>
          </p:cNvPr>
          <p:cNvGraphicFramePr>
            <a:graphicFrameLocks noChangeAspect="1"/>
          </p:cNvGraphicFramePr>
          <p:nvPr>
            <p:custDataLst>
              <p:tags r:id="rId1"/>
            </p:custDataLst>
            <p:extLst>
              <p:ext uri="{D42A27DB-BD31-4B8C-83A1-F6EECF244321}">
                <p14:modId xmlns:p14="http://schemas.microsoft.com/office/powerpoint/2010/main" val="1535375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42E1542D-E520-1B9D-EA3E-A04288BEB1B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1C589843-8A6B-F611-5C25-7A7B96CBC0A9}"/>
              </a:ext>
            </a:extLst>
          </p:cNvPr>
          <p:cNvSpPr>
            <a:spLocks noGrp="1"/>
          </p:cNvSpPr>
          <p:nvPr>
            <p:ph type="title"/>
          </p:nvPr>
        </p:nvSpPr>
        <p:spPr>
          <a:xfrm>
            <a:off x="628650" y="180000"/>
            <a:ext cx="10934699" cy="221599"/>
          </a:xfrm>
        </p:spPr>
        <p:txBody>
          <a:bodyPr vert="horz"/>
          <a:lstStyle/>
          <a:p>
            <a:r>
              <a:rPr lang="ja-JP" altLang="en-US"/>
              <a:t>（２）｜</a:t>
            </a:r>
            <a:r>
              <a:rPr lang="ja-JP" altLang="en-US" sz="1600">
                <a:solidFill>
                  <a:schemeClr val="tx1"/>
                </a:solidFill>
                <a:latin typeface="Meiryo UI" panose="020B0604030504040204" pitchFamily="50" charset="-128"/>
                <a:ea typeface="Meiryo UI" panose="020B0604030504040204" pitchFamily="50" charset="-128"/>
              </a:rPr>
              <a:t>災害に対する強靭性に関する資料</a:t>
            </a:r>
            <a:endParaRPr lang="ja-JP" altLang="en-US"/>
          </a:p>
        </p:txBody>
      </p:sp>
      <p:sp>
        <p:nvSpPr>
          <p:cNvPr id="6" name="コンテンツ プレースホルダー 5">
            <a:extLst>
              <a:ext uri="{FF2B5EF4-FFF2-40B4-BE49-F238E27FC236}">
                <a16:creationId xmlns:a16="http://schemas.microsoft.com/office/drawing/2014/main" id="{14D2630D-5B4A-141D-010B-84ACA8D6FC8E}"/>
              </a:ext>
            </a:extLst>
          </p:cNvPr>
          <p:cNvSpPr>
            <a:spLocks noGrp="1"/>
          </p:cNvSpPr>
          <p:nvPr>
            <p:ph sz="quarter" idx="10"/>
          </p:nvPr>
        </p:nvSpPr>
        <p:spPr/>
        <p:txBody>
          <a:bodyPr vert="horz" lIns="0" tIns="0" rIns="0" bIns="0" rtlCol="0">
            <a:noAutofit/>
          </a:bodyPr>
          <a:lstStyle/>
          <a:p>
            <a:r>
              <a:rPr lang="en-US" altLang="ja-JP">
                <a:solidFill>
                  <a:srgbClr val="3F4350"/>
                </a:solidFill>
              </a:rPr>
              <a:t>XXX</a:t>
            </a:r>
            <a:r>
              <a:rPr lang="ja-JP" altLang="en-US">
                <a:solidFill>
                  <a:srgbClr val="3F4350"/>
                </a:solidFill>
              </a:rPr>
              <a:t>により災害対策を実施している</a:t>
            </a:r>
          </a:p>
        </p:txBody>
      </p:sp>
      <p:sp>
        <p:nvSpPr>
          <p:cNvPr id="2" name="TextBox 51">
            <a:extLst>
              <a:ext uri="{FF2B5EF4-FFF2-40B4-BE49-F238E27FC236}">
                <a16:creationId xmlns:a16="http://schemas.microsoft.com/office/drawing/2014/main" id="{4356E783-B727-2932-020D-8702FF0908EC}"/>
              </a:ext>
            </a:extLst>
          </p:cNvPr>
          <p:cNvSpPr txBox="1"/>
          <p:nvPr/>
        </p:nvSpPr>
        <p:spPr>
          <a:xfrm>
            <a:off x="3821696" y="3785387"/>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関連資料がある場合は、ページを追加してイメージを貼付ください（関連資料の提出は必須ではありません）。</a:t>
            </a:r>
          </a:p>
        </p:txBody>
      </p:sp>
      <p:sp>
        <p:nvSpPr>
          <p:cNvPr id="19" name="正方形/長方形 18">
            <a:extLst>
              <a:ext uri="{FF2B5EF4-FFF2-40B4-BE49-F238E27FC236}">
                <a16:creationId xmlns:a16="http://schemas.microsoft.com/office/drawing/2014/main" id="{B91EB4CC-6560-234B-898B-C60E69A5407B}"/>
              </a:ext>
            </a:extLst>
          </p:cNvPr>
          <p:cNvSpPr/>
          <p:nvPr/>
        </p:nvSpPr>
        <p:spPr>
          <a:xfrm>
            <a:off x="10742141" y="180000"/>
            <a:ext cx="1219200" cy="404879"/>
          </a:xfrm>
          <a:prstGeom prst="rect">
            <a:avLst/>
          </a:prstGeom>
          <a:solidFill>
            <a:schemeClr val="bg1"/>
          </a:solidFill>
          <a:ln w="38100"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rgbClr val="E71C57"/>
                </a:solidFill>
                <a:latin typeface="Meiryo UI" panose="020B0604030504040204" pitchFamily="50" charset="-128"/>
                <a:ea typeface="Meiryo UI" panose="020B0604030504040204" pitchFamily="50" charset="-128"/>
              </a:rPr>
              <a:t>必須</a:t>
            </a:r>
          </a:p>
        </p:txBody>
      </p:sp>
      <p:sp>
        <p:nvSpPr>
          <p:cNvPr id="22" name="正方形/長方形 21">
            <a:extLst>
              <a:ext uri="{FF2B5EF4-FFF2-40B4-BE49-F238E27FC236}">
                <a16:creationId xmlns:a16="http://schemas.microsoft.com/office/drawing/2014/main" id="{D493D448-3FE8-8297-FD20-3ADED6C8C068}"/>
              </a:ext>
            </a:extLst>
          </p:cNvPr>
          <p:cNvSpPr/>
          <p:nvPr/>
        </p:nvSpPr>
        <p:spPr>
          <a:xfrm>
            <a:off x="832023" y="2363789"/>
            <a:ext cx="10544432" cy="1003146"/>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B644210-23C3-E37B-9103-A5697EFD63EF}"/>
              </a:ext>
            </a:extLst>
          </p:cNvPr>
          <p:cNvSpPr/>
          <p:nvPr/>
        </p:nvSpPr>
        <p:spPr>
          <a:xfrm>
            <a:off x="741406" y="1360643"/>
            <a:ext cx="10544432" cy="1003146"/>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整備する施設・設備構造のレジリエンス</a:t>
            </a:r>
          </a:p>
          <a:p>
            <a:r>
              <a:rPr kumimoji="1" lang="ja-JP" altLang="en-US" sz="1600">
                <a:solidFill>
                  <a:schemeClr val="tx1"/>
                </a:solidFill>
                <a:latin typeface="Meiryo UI" panose="020B0604030504040204" pitchFamily="50" charset="-128"/>
                <a:ea typeface="Meiryo UI" panose="020B0604030504040204" pitchFamily="50" charset="-128"/>
              </a:rPr>
              <a:t>＊補助事業により整備を計画する立地地域や施設・設備構造に鑑み、災害が発生した際においても継続的に実施できるようにするための取組内容について記載すること。（拠点の分散化・複線化の有無や、ハザードマップを考慮した事業計画等について記載。</a:t>
            </a:r>
          </a:p>
        </p:txBody>
      </p:sp>
    </p:spTree>
    <p:extLst>
      <p:ext uri="{BB962C8B-B14F-4D97-AF65-F5344CB8AC3E}">
        <p14:creationId xmlns:p14="http://schemas.microsoft.com/office/powerpoint/2010/main" val="4101807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98F99-1E6C-1CED-43E5-6C12F6E2C26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15BDEBD-F713-C4C2-18D0-C0C0F024FB92}"/>
              </a:ext>
            </a:extLst>
          </p:cNvPr>
          <p:cNvGraphicFramePr>
            <a:graphicFrameLocks noChangeAspect="1"/>
          </p:cNvGraphicFramePr>
          <p:nvPr>
            <p:custDataLst>
              <p:tags r:id="rId1"/>
            </p:custDataLst>
            <p:extLst>
              <p:ext uri="{D42A27DB-BD31-4B8C-83A1-F6EECF244321}">
                <p14:modId xmlns:p14="http://schemas.microsoft.com/office/powerpoint/2010/main" val="29394425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115BDEBD-F713-C4C2-18D0-C0C0F024FB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EF511050-8D35-A426-7A0D-7A5481E02953}"/>
              </a:ext>
            </a:extLst>
          </p:cNvPr>
          <p:cNvSpPr>
            <a:spLocks noGrp="1"/>
          </p:cNvSpPr>
          <p:nvPr>
            <p:ph type="title"/>
          </p:nvPr>
        </p:nvSpPr>
        <p:spPr>
          <a:xfrm>
            <a:off x="628650" y="180000"/>
            <a:ext cx="10934699" cy="443198"/>
          </a:xfrm>
        </p:spPr>
        <p:txBody>
          <a:bodyPr vert="horz"/>
          <a:lstStyle/>
          <a:p>
            <a:r>
              <a:rPr lang="ja-JP" altLang="en-US"/>
              <a:t>（２）｜</a:t>
            </a:r>
            <a:r>
              <a:rPr lang="ja-JP" altLang="en-US" sz="1600">
                <a:solidFill>
                  <a:schemeClr val="tx1"/>
                </a:solidFill>
                <a:latin typeface="Meiryo UI" panose="020B0604030504040204" pitchFamily="50" charset="-128"/>
                <a:ea typeface="Meiryo UI" panose="020B0604030504040204" pitchFamily="50" charset="-128"/>
              </a:rPr>
              <a:t>部素材等ごとの調達先リスト</a:t>
            </a:r>
            <a:br>
              <a:rPr lang="en-US" altLang="ja-JP" sz="1600">
                <a:solidFill>
                  <a:schemeClr val="tx1"/>
                </a:solidFill>
                <a:latin typeface="Meiryo UI" panose="020B0604030504040204" pitchFamily="50" charset="-128"/>
                <a:ea typeface="Meiryo UI" panose="020B0604030504040204" pitchFamily="50" charset="-128"/>
              </a:rPr>
            </a:br>
            <a:endParaRPr lang="ja-JP" altLang="en-US"/>
          </a:p>
        </p:txBody>
      </p:sp>
      <p:sp>
        <p:nvSpPr>
          <p:cNvPr id="6" name="コンテンツ プレースホルダー 5">
            <a:extLst>
              <a:ext uri="{FF2B5EF4-FFF2-40B4-BE49-F238E27FC236}">
                <a16:creationId xmlns:a16="http://schemas.microsoft.com/office/drawing/2014/main" id="{71408B81-3F8C-AE17-DFF8-976802951A83}"/>
              </a:ext>
            </a:extLst>
          </p:cNvPr>
          <p:cNvSpPr>
            <a:spLocks noGrp="1"/>
          </p:cNvSpPr>
          <p:nvPr>
            <p:ph sz="quarter" idx="10"/>
          </p:nvPr>
        </p:nvSpPr>
        <p:spPr/>
        <p:txBody>
          <a:bodyPr vert="horz" lIns="0" tIns="0" rIns="0" bIns="0" rtlCol="0">
            <a:noAutofit/>
          </a:bodyPr>
          <a:lstStyle/>
          <a:p>
            <a:r>
              <a:rPr lang="ja-JP" altLang="en-US">
                <a:solidFill>
                  <a:srgbClr val="3F4350"/>
                </a:solidFill>
              </a:rPr>
              <a:t>原材料調達について、</a:t>
            </a:r>
            <a:r>
              <a:rPr lang="en-US" altLang="ja-JP">
                <a:solidFill>
                  <a:srgbClr val="3F4350"/>
                </a:solidFill>
              </a:rPr>
              <a:t>XXX</a:t>
            </a:r>
            <a:r>
              <a:rPr lang="ja-JP" altLang="en-US">
                <a:solidFill>
                  <a:srgbClr val="3F4350"/>
                </a:solidFill>
              </a:rPr>
              <a:t>により安定調達が可能</a:t>
            </a:r>
          </a:p>
        </p:txBody>
      </p:sp>
      <p:sp>
        <p:nvSpPr>
          <p:cNvPr id="20" name="正方形/長方形 19">
            <a:extLst>
              <a:ext uri="{FF2B5EF4-FFF2-40B4-BE49-F238E27FC236}">
                <a16:creationId xmlns:a16="http://schemas.microsoft.com/office/drawing/2014/main" id="{769E3765-1742-CC16-27C3-3D61ADD4A958}"/>
              </a:ext>
            </a:extLst>
          </p:cNvPr>
          <p:cNvSpPr/>
          <p:nvPr/>
        </p:nvSpPr>
        <p:spPr>
          <a:xfrm>
            <a:off x="832023" y="2363789"/>
            <a:ext cx="10544432" cy="1003146"/>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C0A6772-79D3-2C11-5432-7668E79AFBDE}"/>
              </a:ext>
            </a:extLst>
          </p:cNvPr>
          <p:cNvSpPr/>
          <p:nvPr/>
        </p:nvSpPr>
        <p:spPr>
          <a:xfrm>
            <a:off x="741406" y="1360643"/>
            <a:ext cx="10544432" cy="1003146"/>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b="1">
                <a:solidFill>
                  <a:schemeClr val="tx1"/>
                </a:solidFill>
                <a:latin typeface="Meiryo UI" panose="020B0604030504040204" pitchFamily="50" charset="-128"/>
                <a:ea typeface="Meiryo UI" panose="020B0604030504040204" pitchFamily="50" charset="-128"/>
              </a:rPr>
              <a:t>原料調達の安定性</a:t>
            </a:r>
          </a:p>
          <a:p>
            <a:r>
              <a:rPr kumimoji="1" lang="ja-JP" altLang="en-US" sz="1600">
                <a:solidFill>
                  <a:schemeClr val="tx1"/>
                </a:solidFill>
                <a:latin typeface="Meiryo UI" panose="020B0604030504040204" pitchFamily="50" charset="-128"/>
                <a:ea typeface="Meiryo UI" panose="020B0604030504040204" pitchFamily="50" charset="-128"/>
              </a:rPr>
              <a:t>＊補助事業で生産する製品等について、生産時に必要となる部素材等が安定的に調達可能か否かについて、調達先リスト等を添付の上、説明すること。調達先には国名まで記載すること。</a:t>
            </a:r>
          </a:p>
        </p:txBody>
      </p:sp>
      <p:sp>
        <p:nvSpPr>
          <p:cNvPr id="23" name="TextBox 51">
            <a:extLst>
              <a:ext uri="{FF2B5EF4-FFF2-40B4-BE49-F238E27FC236}">
                <a16:creationId xmlns:a16="http://schemas.microsoft.com/office/drawing/2014/main" id="{B8C90DA3-3671-414D-6B06-8C818DC75CBF}"/>
              </a:ext>
            </a:extLst>
          </p:cNvPr>
          <p:cNvSpPr txBox="1"/>
          <p:nvPr/>
        </p:nvSpPr>
        <p:spPr>
          <a:xfrm>
            <a:off x="3821696" y="3785387"/>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関連資料がある場合は、ページを追加してイメージを貼付ください（関連資料の提出は必須ではありません）。</a:t>
            </a:r>
          </a:p>
        </p:txBody>
      </p:sp>
      <p:sp>
        <p:nvSpPr>
          <p:cNvPr id="2" name="正方形/長方形 1">
            <a:extLst>
              <a:ext uri="{FF2B5EF4-FFF2-40B4-BE49-F238E27FC236}">
                <a16:creationId xmlns:a16="http://schemas.microsoft.com/office/drawing/2014/main" id="{03086184-839D-C774-8E2D-D9CB4778588A}"/>
              </a:ext>
            </a:extLst>
          </p:cNvPr>
          <p:cNvSpPr/>
          <p:nvPr/>
        </p:nvSpPr>
        <p:spPr>
          <a:xfrm>
            <a:off x="10742141" y="180000"/>
            <a:ext cx="1219200" cy="404879"/>
          </a:xfrm>
          <a:prstGeom prst="rect">
            <a:avLst/>
          </a:prstGeom>
          <a:solidFill>
            <a:schemeClr val="bg1"/>
          </a:solidFill>
          <a:ln w="38100"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rgbClr val="E71C57"/>
                </a:solidFill>
                <a:latin typeface="Meiryo UI" panose="020B0604030504040204" pitchFamily="50" charset="-128"/>
                <a:ea typeface="Meiryo UI" panose="020B0604030504040204" pitchFamily="50" charset="-128"/>
              </a:rPr>
              <a:t>必須</a:t>
            </a:r>
          </a:p>
        </p:txBody>
      </p:sp>
    </p:spTree>
    <p:extLst>
      <p:ext uri="{BB962C8B-B14F-4D97-AF65-F5344CB8AC3E}">
        <p14:creationId xmlns:p14="http://schemas.microsoft.com/office/powerpoint/2010/main" val="24288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A34F6-6FF3-A3C0-334A-947D9CF09F19}"/>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8F65D25-CA2D-E268-11E8-60B9E8B3DE8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68F65D25-CA2D-E268-11E8-60B9E8B3DE8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C0E32118-45C7-D330-A1F7-42E055F0CC07}"/>
              </a:ext>
            </a:extLst>
          </p:cNvPr>
          <p:cNvSpPr>
            <a:spLocks noGrp="1"/>
          </p:cNvSpPr>
          <p:nvPr>
            <p:ph type="title"/>
          </p:nvPr>
        </p:nvSpPr>
        <p:spPr/>
        <p:txBody>
          <a:bodyPr vert="horz"/>
          <a:lstStyle/>
          <a:p>
            <a:r>
              <a:rPr lang="ja-JP" altLang="en-US"/>
              <a:t>（２）｜バイオコミュニティや地域との連携</a:t>
            </a:r>
          </a:p>
        </p:txBody>
      </p:sp>
      <p:sp>
        <p:nvSpPr>
          <p:cNvPr id="6" name="コンテンツ プレースホルダー 5">
            <a:extLst>
              <a:ext uri="{FF2B5EF4-FFF2-40B4-BE49-F238E27FC236}">
                <a16:creationId xmlns:a16="http://schemas.microsoft.com/office/drawing/2014/main" id="{D8F2A4F1-F51E-9977-597D-6007ACCB0046}"/>
              </a:ext>
            </a:extLst>
          </p:cNvPr>
          <p:cNvSpPr>
            <a:spLocks noGrp="1"/>
          </p:cNvSpPr>
          <p:nvPr>
            <p:ph sz="quarter" idx="10"/>
          </p:nvPr>
        </p:nvSpPr>
        <p:spPr/>
        <p:txBody>
          <a:bodyPr vert="horz" lIns="0" tIns="0" rIns="0" bIns="0" rtlCol="0">
            <a:noAutofit/>
          </a:bodyPr>
          <a:lstStyle/>
          <a:p>
            <a:r>
              <a:rPr lang="ja-JP" altLang="en-US">
                <a:solidFill>
                  <a:srgbClr val="3F4350"/>
                </a:solidFill>
              </a:rPr>
              <a:t>直接的な顧客のほか、</a:t>
            </a:r>
            <a:r>
              <a:rPr lang="en-US" altLang="ja-JP">
                <a:solidFill>
                  <a:srgbClr val="3F4350"/>
                </a:solidFill>
              </a:rPr>
              <a:t>XXX</a:t>
            </a:r>
            <a:r>
              <a:rPr lang="ja-JP" altLang="en-US">
                <a:solidFill>
                  <a:srgbClr val="3F4350"/>
                </a:solidFill>
              </a:rPr>
              <a:t>との連携による</a:t>
            </a:r>
            <a:r>
              <a:rPr lang="en-US" altLang="ja-JP">
                <a:solidFill>
                  <a:srgbClr val="3F4350"/>
                </a:solidFill>
              </a:rPr>
              <a:t>XXX</a:t>
            </a:r>
            <a:r>
              <a:rPr lang="ja-JP" altLang="en-US">
                <a:solidFill>
                  <a:srgbClr val="3F4350"/>
                </a:solidFill>
              </a:rPr>
              <a:t>活動等を実施</a:t>
            </a:r>
          </a:p>
        </p:txBody>
      </p:sp>
      <p:grpSp>
        <p:nvGrpSpPr>
          <p:cNvPr id="3" name="グループ化 2">
            <a:extLst>
              <a:ext uri="{FF2B5EF4-FFF2-40B4-BE49-F238E27FC236}">
                <a16:creationId xmlns:a16="http://schemas.microsoft.com/office/drawing/2014/main" id="{5C62CF70-3619-94C6-B0B3-590C8D657FC8}"/>
              </a:ext>
            </a:extLst>
          </p:cNvPr>
          <p:cNvGrpSpPr/>
          <p:nvPr/>
        </p:nvGrpSpPr>
        <p:grpSpPr>
          <a:xfrm>
            <a:off x="628649" y="1569598"/>
            <a:ext cx="2073389" cy="234000"/>
            <a:chOff x="156000" y="1879963"/>
            <a:chExt cx="5760000" cy="288000"/>
          </a:xfrm>
        </p:grpSpPr>
        <p:sp>
          <p:nvSpPr>
            <p:cNvPr id="7" name="正方形/長方形 6">
              <a:extLst>
                <a:ext uri="{FF2B5EF4-FFF2-40B4-BE49-F238E27FC236}">
                  <a16:creationId xmlns:a16="http://schemas.microsoft.com/office/drawing/2014/main" id="{779D223E-0911-F352-16E3-A9DDCDFF2C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連携相手</a:t>
              </a:r>
            </a:p>
          </p:txBody>
        </p:sp>
        <p:cxnSp>
          <p:nvCxnSpPr>
            <p:cNvPr id="9" name="直線コネクタ 8">
              <a:extLst>
                <a:ext uri="{FF2B5EF4-FFF2-40B4-BE49-F238E27FC236}">
                  <a16:creationId xmlns:a16="http://schemas.microsoft.com/office/drawing/2014/main" id="{5DA45538-53A4-BF7B-1190-ACA14D3807A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D3A252FF-D85D-93D4-DF67-A6AA327CFBA2}"/>
              </a:ext>
            </a:extLst>
          </p:cNvPr>
          <p:cNvGrpSpPr/>
          <p:nvPr/>
        </p:nvGrpSpPr>
        <p:grpSpPr>
          <a:xfrm>
            <a:off x="2838449" y="1564633"/>
            <a:ext cx="3257541" cy="234000"/>
            <a:chOff x="156000" y="1879963"/>
            <a:chExt cx="5760000" cy="288000"/>
          </a:xfrm>
        </p:grpSpPr>
        <p:sp>
          <p:nvSpPr>
            <p:cNvPr id="11" name="正方形/長方形 10">
              <a:extLst>
                <a:ext uri="{FF2B5EF4-FFF2-40B4-BE49-F238E27FC236}">
                  <a16:creationId xmlns:a16="http://schemas.microsoft.com/office/drawing/2014/main" id="{1FE309ED-7B1C-EEBF-E91D-D0935506AC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連携の内容</a:t>
              </a:r>
            </a:p>
          </p:txBody>
        </p:sp>
        <p:cxnSp>
          <p:nvCxnSpPr>
            <p:cNvPr id="12" name="直線コネクタ 11">
              <a:extLst>
                <a:ext uri="{FF2B5EF4-FFF2-40B4-BE49-F238E27FC236}">
                  <a16:creationId xmlns:a16="http://schemas.microsoft.com/office/drawing/2014/main" id="{7CFA6ECC-EFAE-17B7-3006-022106A1DE2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7838AF19-E112-D5A3-124A-FA6B05E13BD6}"/>
              </a:ext>
            </a:extLst>
          </p:cNvPr>
          <p:cNvGrpSpPr/>
          <p:nvPr/>
        </p:nvGrpSpPr>
        <p:grpSpPr>
          <a:xfrm>
            <a:off x="6232400" y="1565875"/>
            <a:ext cx="5330948" cy="234000"/>
            <a:chOff x="156000" y="1879963"/>
            <a:chExt cx="5760000" cy="288000"/>
          </a:xfrm>
        </p:grpSpPr>
        <p:sp>
          <p:nvSpPr>
            <p:cNvPr id="14" name="正方形/長方形 13">
              <a:extLst>
                <a:ext uri="{FF2B5EF4-FFF2-40B4-BE49-F238E27FC236}">
                  <a16:creationId xmlns:a16="http://schemas.microsoft.com/office/drawing/2014/main" id="{3688CE46-94C9-4488-BD76-CF1D9841067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期待される効果・メリット</a:t>
              </a:r>
            </a:p>
          </p:txBody>
        </p:sp>
        <p:cxnSp>
          <p:nvCxnSpPr>
            <p:cNvPr id="15" name="直線コネクタ 14">
              <a:extLst>
                <a:ext uri="{FF2B5EF4-FFF2-40B4-BE49-F238E27FC236}">
                  <a16:creationId xmlns:a16="http://schemas.microsoft.com/office/drawing/2014/main" id="{BD9630A0-83EA-4CBA-EDCB-801B0C927C6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6" name="正方形/長方形 15">
            <a:extLst>
              <a:ext uri="{FF2B5EF4-FFF2-40B4-BE49-F238E27FC236}">
                <a16:creationId xmlns:a16="http://schemas.microsoft.com/office/drawing/2014/main" id="{165C0E97-288F-ECE8-EC3A-9445234C8A6F}"/>
              </a:ext>
            </a:extLst>
          </p:cNvPr>
          <p:cNvSpPr/>
          <p:nvPr/>
        </p:nvSpPr>
        <p:spPr>
          <a:xfrm>
            <a:off x="6232400" y="1974252"/>
            <a:ext cx="5330950"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FC69D17A-C718-ACD8-EA60-17659F347349}"/>
              </a:ext>
            </a:extLst>
          </p:cNvPr>
          <p:cNvSpPr/>
          <p:nvPr/>
        </p:nvSpPr>
        <p:spPr>
          <a:xfrm>
            <a:off x="2838451" y="1973009"/>
            <a:ext cx="3257549"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69D6BCB9-DFC5-138F-525C-5F1301E9D66F}"/>
              </a:ext>
            </a:extLst>
          </p:cNvPr>
          <p:cNvSpPr/>
          <p:nvPr/>
        </p:nvSpPr>
        <p:spPr>
          <a:xfrm>
            <a:off x="628651" y="1973008"/>
            <a:ext cx="2073388" cy="98795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2" name="TextBox 51">
            <a:extLst>
              <a:ext uri="{FF2B5EF4-FFF2-40B4-BE49-F238E27FC236}">
                <a16:creationId xmlns:a16="http://schemas.microsoft.com/office/drawing/2014/main" id="{1A4CD661-55E2-3855-A89B-6F48E34E431E}"/>
              </a:ext>
            </a:extLst>
          </p:cNvPr>
          <p:cNvSpPr txBox="1"/>
          <p:nvPr/>
        </p:nvSpPr>
        <p:spPr>
          <a:xfrm>
            <a:off x="2105904" y="3453139"/>
            <a:ext cx="8523994" cy="13668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バイオコミュニティ・地域との連携に関して検討している連携相手・連携内容を記載ください。</a:t>
            </a:r>
            <a:br>
              <a:rPr lang="en-US" altLang="ja-JP" sz="1400">
                <a:solidFill>
                  <a:srgbClr val="2E3558"/>
                </a:solidFill>
                <a:latin typeface="Meiryo UI" panose="020B0604030504040204" pitchFamily="50" charset="-128"/>
                <a:ea typeface="Meiryo UI" panose="020B0604030504040204" pitchFamily="50" charset="-128"/>
              </a:rPr>
            </a:br>
            <a:r>
              <a:rPr lang="ja-JP" altLang="en-US" sz="1400">
                <a:solidFill>
                  <a:srgbClr val="2E3558"/>
                </a:solidFill>
                <a:latin typeface="Meiryo UI" panose="020B0604030504040204" pitchFamily="50" charset="-128"/>
                <a:ea typeface="Meiryo UI" panose="020B0604030504040204" pitchFamily="50" charset="-128"/>
              </a:rPr>
              <a:t>＊補助事業の立地地域におけるサプライヤー・研究機関との連携等に関する効果・影響を中心に記載すること。</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関連資料がある場合は、ページを追加してイメージを貼付ください（関連資料の提出は必須ではありません）。</a:t>
            </a:r>
          </a:p>
        </p:txBody>
      </p:sp>
      <p:sp>
        <p:nvSpPr>
          <p:cNvPr id="21" name="正方形/長方形 20">
            <a:extLst>
              <a:ext uri="{FF2B5EF4-FFF2-40B4-BE49-F238E27FC236}">
                <a16:creationId xmlns:a16="http://schemas.microsoft.com/office/drawing/2014/main" id="{246B045E-CABA-A37E-66A9-03762CA5CBD5}"/>
              </a:ext>
            </a:extLst>
          </p:cNvPr>
          <p:cNvSpPr/>
          <p:nvPr/>
        </p:nvSpPr>
        <p:spPr>
          <a:xfrm>
            <a:off x="10742141" y="180000"/>
            <a:ext cx="1219200" cy="404879"/>
          </a:xfrm>
          <a:prstGeom prst="rect">
            <a:avLst/>
          </a:prstGeom>
          <a:solidFill>
            <a:schemeClr val="bg1"/>
          </a:solidFill>
          <a:ln w="38100"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accent4"/>
                </a:solidFill>
                <a:latin typeface="Meiryo UI" panose="020B0604030504040204" pitchFamily="50" charset="-128"/>
                <a:ea typeface="Meiryo UI" panose="020B0604030504040204" pitchFamily="50" charset="-128"/>
              </a:rPr>
              <a:t>加点</a:t>
            </a:r>
          </a:p>
        </p:txBody>
      </p:sp>
    </p:spTree>
    <p:extLst>
      <p:ext uri="{BB962C8B-B14F-4D97-AF65-F5344CB8AC3E}">
        <p14:creationId xmlns:p14="http://schemas.microsoft.com/office/powerpoint/2010/main" val="956129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7AD2D-8A1B-BF30-C0BB-B98B15F4973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A3730C1-77C2-404D-281B-D4DA59996773}"/>
              </a:ext>
            </a:extLst>
          </p:cNvPr>
          <p:cNvGraphicFramePr>
            <a:graphicFrameLocks noChangeAspect="1"/>
          </p:cNvGraphicFramePr>
          <p:nvPr>
            <p:custDataLst>
              <p:tags r:id="rId1"/>
            </p:custDataLst>
            <p:extLst>
              <p:ext uri="{D42A27DB-BD31-4B8C-83A1-F6EECF244321}">
                <p14:modId xmlns:p14="http://schemas.microsoft.com/office/powerpoint/2010/main" val="17061591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FA3730C1-77C2-404D-281B-D4DA5999677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22782DAF-85DA-709B-402E-4831E8E8780D}"/>
              </a:ext>
            </a:extLst>
          </p:cNvPr>
          <p:cNvSpPr>
            <a:spLocks noGrp="1"/>
          </p:cNvSpPr>
          <p:nvPr>
            <p:ph type="title"/>
          </p:nvPr>
        </p:nvSpPr>
        <p:spPr>
          <a:xfrm>
            <a:off x="628650" y="180000"/>
            <a:ext cx="10934699" cy="443198"/>
          </a:xfrm>
        </p:spPr>
        <p:txBody>
          <a:bodyPr vert="horz"/>
          <a:lstStyle/>
          <a:p>
            <a:r>
              <a:rPr lang="ja-JP" altLang="en-US"/>
              <a:t>（２）｜</a:t>
            </a:r>
            <a:r>
              <a:rPr lang="ja-JP" altLang="en-US" sz="1600">
                <a:solidFill>
                  <a:schemeClr val="tx1"/>
                </a:solidFill>
                <a:latin typeface="Meiryo UI" panose="020B0604030504040204" pitchFamily="50" charset="-128"/>
                <a:ea typeface="Meiryo UI" panose="020B0604030504040204" pitchFamily="50" charset="-128"/>
              </a:rPr>
              <a:t>パートナーシップ構築宣言</a:t>
            </a:r>
            <a:br>
              <a:rPr lang="en-US" altLang="ja-JP" sz="1600">
                <a:solidFill>
                  <a:schemeClr val="tx1"/>
                </a:solidFill>
                <a:latin typeface="Meiryo UI" panose="020B0604030504040204" pitchFamily="50" charset="-128"/>
                <a:ea typeface="Meiryo UI" panose="020B0604030504040204" pitchFamily="50" charset="-128"/>
              </a:rPr>
            </a:br>
            <a:endParaRPr lang="ja-JP" altLang="en-US"/>
          </a:p>
        </p:txBody>
      </p:sp>
      <p:sp>
        <p:nvSpPr>
          <p:cNvPr id="6" name="コンテンツ プレースホルダー 5">
            <a:extLst>
              <a:ext uri="{FF2B5EF4-FFF2-40B4-BE49-F238E27FC236}">
                <a16:creationId xmlns:a16="http://schemas.microsoft.com/office/drawing/2014/main" id="{2D682434-E58C-47CD-0EC9-8604CC6073E5}"/>
              </a:ext>
            </a:extLst>
          </p:cNvPr>
          <p:cNvSpPr>
            <a:spLocks noGrp="1"/>
          </p:cNvSpPr>
          <p:nvPr>
            <p:ph sz="quarter" idx="10"/>
          </p:nvPr>
        </p:nvSpPr>
        <p:spPr/>
        <p:txBody>
          <a:bodyPr vert="horz" lIns="0" tIns="0" rIns="0" bIns="0" rtlCol="0">
            <a:noAutofit/>
          </a:bodyPr>
          <a:lstStyle/>
          <a:p>
            <a:r>
              <a:rPr lang="en-US" altLang="ja-JP">
                <a:solidFill>
                  <a:srgbClr val="3F4350"/>
                </a:solidFill>
              </a:rPr>
              <a:t>XXX</a:t>
            </a:r>
            <a:r>
              <a:rPr lang="ja-JP" altLang="en-US">
                <a:solidFill>
                  <a:srgbClr val="3F4350"/>
                </a:solidFill>
              </a:rPr>
              <a:t>においてパートナーシップ構築宣言を公表している</a:t>
            </a:r>
          </a:p>
        </p:txBody>
      </p:sp>
      <p:sp>
        <p:nvSpPr>
          <p:cNvPr id="2" name="TextBox 51">
            <a:extLst>
              <a:ext uri="{FF2B5EF4-FFF2-40B4-BE49-F238E27FC236}">
                <a16:creationId xmlns:a16="http://schemas.microsoft.com/office/drawing/2014/main" id="{DBEFC185-AE91-E352-C5F8-B16ECDA6C821}"/>
              </a:ext>
            </a:extLst>
          </p:cNvPr>
          <p:cNvSpPr txBox="1"/>
          <p:nvPr/>
        </p:nvSpPr>
        <p:spPr>
          <a:xfrm>
            <a:off x="3821696" y="4535321"/>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関連資料がある場合は、ページを追加してイメージを貼付ください（関連資料の提出は必須ではありません）。</a:t>
            </a:r>
          </a:p>
        </p:txBody>
      </p:sp>
      <p:sp>
        <p:nvSpPr>
          <p:cNvPr id="20" name="正方形/長方形 19">
            <a:extLst>
              <a:ext uri="{FF2B5EF4-FFF2-40B4-BE49-F238E27FC236}">
                <a16:creationId xmlns:a16="http://schemas.microsoft.com/office/drawing/2014/main" id="{84ED8524-CB43-D891-A7C3-8BFBC0386CC5}"/>
              </a:ext>
            </a:extLst>
          </p:cNvPr>
          <p:cNvSpPr/>
          <p:nvPr/>
        </p:nvSpPr>
        <p:spPr>
          <a:xfrm>
            <a:off x="4364609" y="2816258"/>
            <a:ext cx="6966410" cy="122548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URL</a:t>
            </a:r>
            <a:r>
              <a:rPr kumimoji="1" lang="ja-JP" altLang="en-US" sz="1200">
                <a:solidFill>
                  <a:schemeClr val="tx1"/>
                </a:solidFill>
                <a:latin typeface="Meiryo UI" panose="020B0604030504040204" pitchFamily="50" charset="-128"/>
                <a:ea typeface="Meiryo UI" panose="020B0604030504040204" pitchFamily="50" charset="-128"/>
              </a:rPr>
              <a:t>記入欄</a:t>
            </a:r>
          </a:p>
        </p:txBody>
      </p:sp>
      <p:sp>
        <p:nvSpPr>
          <p:cNvPr id="21" name="正方形/長方形 20">
            <a:extLst>
              <a:ext uri="{FF2B5EF4-FFF2-40B4-BE49-F238E27FC236}">
                <a16:creationId xmlns:a16="http://schemas.microsoft.com/office/drawing/2014/main" id="{03DDE41B-9EFA-624B-8330-104444DE2E52}"/>
              </a:ext>
            </a:extLst>
          </p:cNvPr>
          <p:cNvSpPr/>
          <p:nvPr/>
        </p:nvSpPr>
        <p:spPr>
          <a:xfrm>
            <a:off x="754144" y="1416740"/>
            <a:ext cx="3610466" cy="122548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パートナーシップ構築宣言ポータルサイトにおける宣言の公表</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（＊ポータルサイト：</a:t>
            </a:r>
            <a:r>
              <a:rPr kumimoji="1" lang="en-US" altLang="ja-JP" sz="1200">
                <a:solidFill>
                  <a:schemeClr val="tx1"/>
                </a:solidFill>
                <a:latin typeface="Meiryo UI" panose="020B0604030504040204" pitchFamily="50" charset="-128"/>
                <a:ea typeface="Meiryo UI" panose="020B0604030504040204" pitchFamily="50" charset="-128"/>
              </a:rPr>
              <a:t>https://www.biz-partnership.jp/index.html</a:t>
            </a: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22" name="正方形/長方形 21">
            <a:extLst>
              <a:ext uri="{FF2B5EF4-FFF2-40B4-BE49-F238E27FC236}">
                <a16:creationId xmlns:a16="http://schemas.microsoft.com/office/drawing/2014/main" id="{8504FBC3-F2ED-64B5-FDBC-5BC168427D93}"/>
              </a:ext>
            </a:extLst>
          </p:cNvPr>
          <p:cNvSpPr/>
          <p:nvPr/>
        </p:nvSpPr>
        <p:spPr>
          <a:xfrm>
            <a:off x="4364609" y="1416740"/>
            <a:ext cx="6966409" cy="122548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あり　・　なし</a:t>
            </a:r>
          </a:p>
        </p:txBody>
      </p:sp>
      <p:sp>
        <p:nvSpPr>
          <p:cNvPr id="23" name="正方形/長方形 22">
            <a:extLst>
              <a:ext uri="{FF2B5EF4-FFF2-40B4-BE49-F238E27FC236}">
                <a16:creationId xmlns:a16="http://schemas.microsoft.com/office/drawing/2014/main" id="{55C7F433-D32B-2E92-DF00-7810D0773BB6}"/>
              </a:ext>
            </a:extLst>
          </p:cNvPr>
          <p:cNvSpPr/>
          <p:nvPr/>
        </p:nvSpPr>
        <p:spPr>
          <a:xfrm>
            <a:off x="754144" y="2816258"/>
            <a:ext cx="3610465" cy="1225484"/>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パートナーシップ構築宣言の公表先</a:t>
            </a:r>
            <a:r>
              <a:rPr kumimoji="1" lang="en-US" altLang="ja-JP" sz="1600">
                <a:solidFill>
                  <a:schemeClr val="tx1"/>
                </a:solidFill>
                <a:latin typeface="Meiryo UI" panose="020B0604030504040204" pitchFamily="50" charset="-128"/>
                <a:ea typeface="Meiryo UI" panose="020B0604030504040204" pitchFamily="50" charset="-128"/>
              </a:rPr>
              <a:t>URL</a:t>
            </a:r>
            <a:endParaRPr kumimoji="1" lang="ja-JP" altLang="en-US" sz="1600">
              <a:solidFill>
                <a:schemeClr val="tx1"/>
              </a:solidFill>
              <a:latin typeface="Meiryo UI" panose="020B0604030504040204" pitchFamily="50" charset="-128"/>
              <a:ea typeface="Meiryo UI" panose="020B0604030504040204" pitchFamily="50" charset="-128"/>
            </a:endParaRPr>
          </a:p>
        </p:txBody>
      </p:sp>
      <p:sp>
        <p:nvSpPr>
          <p:cNvPr id="24" name="TextBox 51">
            <a:extLst>
              <a:ext uri="{FF2B5EF4-FFF2-40B4-BE49-F238E27FC236}">
                <a16:creationId xmlns:a16="http://schemas.microsoft.com/office/drawing/2014/main" id="{8BFD0B4A-4136-4064-C9C4-79443607E643}"/>
              </a:ext>
            </a:extLst>
          </p:cNvPr>
          <p:cNvSpPr txBox="1"/>
          <p:nvPr/>
        </p:nvSpPr>
        <p:spPr>
          <a:xfrm>
            <a:off x="5553089" y="2956995"/>
            <a:ext cx="4548608" cy="94401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貴社のパートナーシップ構築宣言の掲載されているウェブサイトの</a:t>
            </a:r>
            <a:r>
              <a:rPr lang="en-US" altLang="ja-JP" sz="1400">
                <a:solidFill>
                  <a:srgbClr val="2E3558"/>
                </a:solidFill>
                <a:latin typeface="Meiryo UI" panose="020B0604030504040204" pitchFamily="50" charset="-128"/>
                <a:ea typeface="Meiryo UI" panose="020B0604030504040204" pitchFamily="50" charset="-128"/>
              </a:rPr>
              <a:t>URL</a:t>
            </a:r>
            <a:r>
              <a:rPr lang="ja-JP" altLang="en-US" sz="1400">
                <a:solidFill>
                  <a:srgbClr val="2E3558"/>
                </a:solidFill>
                <a:latin typeface="Meiryo UI" panose="020B0604030504040204" pitchFamily="50" charset="-128"/>
                <a:ea typeface="Meiryo UI" panose="020B0604030504040204" pitchFamily="50" charset="-128"/>
              </a:rPr>
              <a:t>を貼付ください。</a:t>
            </a:r>
            <a:endParaRPr lang="en-US" altLang="ja-JP" sz="1400">
              <a:solidFill>
                <a:srgbClr val="2E3558"/>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4EDE93E-641E-7905-DE20-5BE5DD4C4B2F}"/>
              </a:ext>
            </a:extLst>
          </p:cNvPr>
          <p:cNvSpPr/>
          <p:nvPr/>
        </p:nvSpPr>
        <p:spPr>
          <a:xfrm>
            <a:off x="10742141" y="180000"/>
            <a:ext cx="1219200" cy="404879"/>
          </a:xfrm>
          <a:prstGeom prst="rect">
            <a:avLst/>
          </a:prstGeom>
          <a:solidFill>
            <a:schemeClr val="bg1"/>
          </a:solidFill>
          <a:ln w="38100"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accent4"/>
                </a:solidFill>
                <a:latin typeface="Meiryo UI" panose="020B0604030504040204" pitchFamily="50" charset="-128"/>
                <a:ea typeface="Meiryo UI" panose="020B0604030504040204" pitchFamily="50" charset="-128"/>
              </a:rPr>
              <a:t>加点</a:t>
            </a:r>
          </a:p>
        </p:txBody>
      </p:sp>
    </p:spTree>
    <p:extLst>
      <p:ext uri="{BB962C8B-B14F-4D97-AF65-F5344CB8AC3E}">
        <p14:creationId xmlns:p14="http://schemas.microsoft.com/office/powerpoint/2010/main" val="1814489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330F1-ED0C-BBA5-806B-F9648970F38E}"/>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4E9020C-F7EB-67BE-2F97-187A76D42107}"/>
              </a:ext>
            </a:extLst>
          </p:cNvPr>
          <p:cNvGraphicFramePr>
            <a:graphicFrameLocks noChangeAspect="1"/>
          </p:cNvGraphicFramePr>
          <p:nvPr>
            <p:custDataLst>
              <p:tags r:id="rId1"/>
            </p:custDataLst>
            <p:extLst>
              <p:ext uri="{D42A27DB-BD31-4B8C-83A1-F6EECF244321}">
                <p14:modId xmlns:p14="http://schemas.microsoft.com/office/powerpoint/2010/main" val="40761315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C4E9020C-F7EB-67BE-2F97-187A76D421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9B0AA698-F608-785E-2B17-4AA47D79CE95}"/>
              </a:ext>
            </a:extLst>
          </p:cNvPr>
          <p:cNvSpPr>
            <a:spLocks noGrp="1"/>
          </p:cNvSpPr>
          <p:nvPr>
            <p:ph type="title"/>
          </p:nvPr>
        </p:nvSpPr>
        <p:spPr>
          <a:xfrm>
            <a:off x="628650" y="180000"/>
            <a:ext cx="10934699" cy="221599"/>
          </a:xfrm>
        </p:spPr>
        <p:txBody>
          <a:bodyPr vert="horz"/>
          <a:lstStyle/>
          <a:p>
            <a:r>
              <a:rPr lang="ja-JP" altLang="en-US"/>
              <a:t>（２）｜</a:t>
            </a:r>
            <a:r>
              <a:rPr lang="ja-JP" altLang="en-US" sz="1600">
                <a:solidFill>
                  <a:schemeClr val="tx1"/>
                </a:solidFill>
                <a:latin typeface="Meiryo UI" panose="020B0604030504040204" pitchFamily="50" charset="-128"/>
                <a:ea typeface="Meiryo UI" panose="020B0604030504040204" pitchFamily="50" charset="-128"/>
              </a:rPr>
              <a:t>ワークライフバランス</a:t>
            </a:r>
            <a:endParaRPr lang="ja-JP" altLang="en-US"/>
          </a:p>
        </p:txBody>
      </p:sp>
      <p:sp>
        <p:nvSpPr>
          <p:cNvPr id="6" name="コンテンツ プレースホルダー 5">
            <a:extLst>
              <a:ext uri="{FF2B5EF4-FFF2-40B4-BE49-F238E27FC236}">
                <a16:creationId xmlns:a16="http://schemas.microsoft.com/office/drawing/2014/main" id="{52F872D6-A269-9DD2-34D2-B2329A1723EA}"/>
              </a:ext>
            </a:extLst>
          </p:cNvPr>
          <p:cNvSpPr>
            <a:spLocks noGrp="1"/>
          </p:cNvSpPr>
          <p:nvPr>
            <p:ph sz="quarter" idx="10"/>
          </p:nvPr>
        </p:nvSpPr>
        <p:spPr/>
        <p:txBody>
          <a:bodyPr vert="horz" lIns="0" tIns="0" rIns="0" bIns="0" rtlCol="0">
            <a:noAutofit/>
          </a:bodyPr>
          <a:lstStyle/>
          <a:p>
            <a:r>
              <a:rPr lang="en-US" altLang="ja-JP">
                <a:solidFill>
                  <a:srgbClr val="3F4350"/>
                </a:solidFill>
              </a:rPr>
              <a:t>XXX</a:t>
            </a:r>
            <a:r>
              <a:rPr lang="ja-JP" altLang="en-US">
                <a:solidFill>
                  <a:srgbClr val="3F4350"/>
                </a:solidFill>
              </a:rPr>
              <a:t>を取得済みである</a:t>
            </a:r>
          </a:p>
        </p:txBody>
      </p:sp>
      <p:sp>
        <p:nvSpPr>
          <p:cNvPr id="2" name="TextBox 51">
            <a:extLst>
              <a:ext uri="{FF2B5EF4-FFF2-40B4-BE49-F238E27FC236}">
                <a16:creationId xmlns:a16="http://schemas.microsoft.com/office/drawing/2014/main" id="{0B684D65-E27E-40DC-7725-A6C95150A7AE}"/>
              </a:ext>
            </a:extLst>
          </p:cNvPr>
          <p:cNvSpPr txBox="1"/>
          <p:nvPr/>
        </p:nvSpPr>
        <p:spPr>
          <a:xfrm>
            <a:off x="3821696" y="3217925"/>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該当書類を貼り付けてください。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ページは適宜追加してください。</a:t>
            </a:r>
          </a:p>
        </p:txBody>
      </p:sp>
      <p:sp>
        <p:nvSpPr>
          <p:cNvPr id="3" name="正方形/長方形 2">
            <a:extLst>
              <a:ext uri="{FF2B5EF4-FFF2-40B4-BE49-F238E27FC236}">
                <a16:creationId xmlns:a16="http://schemas.microsoft.com/office/drawing/2014/main" id="{61C94A5C-A0BB-132B-E278-824089DA57E6}"/>
              </a:ext>
            </a:extLst>
          </p:cNvPr>
          <p:cNvSpPr/>
          <p:nvPr/>
        </p:nvSpPr>
        <p:spPr>
          <a:xfrm>
            <a:off x="10742141" y="180000"/>
            <a:ext cx="1219200" cy="404879"/>
          </a:xfrm>
          <a:prstGeom prst="rect">
            <a:avLst/>
          </a:prstGeom>
          <a:solidFill>
            <a:schemeClr val="bg1"/>
          </a:solidFill>
          <a:ln w="38100"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accent4"/>
                </a:solidFill>
                <a:latin typeface="Meiryo UI" panose="020B0604030504040204" pitchFamily="50" charset="-128"/>
                <a:ea typeface="Meiryo UI" panose="020B0604030504040204" pitchFamily="50" charset="-128"/>
              </a:rPr>
              <a:t>加点</a:t>
            </a:r>
          </a:p>
        </p:txBody>
      </p:sp>
    </p:spTree>
    <p:extLst>
      <p:ext uri="{BB962C8B-B14F-4D97-AF65-F5344CB8AC3E}">
        <p14:creationId xmlns:p14="http://schemas.microsoft.com/office/powerpoint/2010/main" val="3475137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CF51C-CE39-5D75-3549-6346CAF0FFE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3E877B0-C72C-4117-136C-4FC413126BAA}"/>
              </a:ext>
            </a:extLst>
          </p:cNvPr>
          <p:cNvGraphicFramePr>
            <a:graphicFrameLocks noChangeAspect="1"/>
          </p:cNvGraphicFramePr>
          <p:nvPr>
            <p:custDataLst>
              <p:tags r:id="rId1"/>
            </p:custDataLst>
            <p:extLst>
              <p:ext uri="{D42A27DB-BD31-4B8C-83A1-F6EECF244321}">
                <p14:modId xmlns:p14="http://schemas.microsoft.com/office/powerpoint/2010/main" val="1007673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4" name="think-cell data - do not delete" hidden="1">
                        <a:extLst>
                          <a:ext uri="{FF2B5EF4-FFF2-40B4-BE49-F238E27FC236}">
                            <a16:creationId xmlns:a16="http://schemas.microsoft.com/office/drawing/2014/main" id="{23E877B0-C72C-4117-136C-4FC413126B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CE9BDA5E-3482-5664-D4AF-9135B4508D1F}"/>
              </a:ext>
            </a:extLst>
          </p:cNvPr>
          <p:cNvSpPr>
            <a:spLocks noGrp="1"/>
          </p:cNvSpPr>
          <p:nvPr>
            <p:ph type="title"/>
          </p:nvPr>
        </p:nvSpPr>
        <p:spPr>
          <a:xfrm>
            <a:off x="628650" y="180000"/>
            <a:ext cx="10934699" cy="443198"/>
          </a:xfrm>
        </p:spPr>
        <p:txBody>
          <a:bodyPr vert="horz"/>
          <a:lstStyle/>
          <a:p>
            <a:r>
              <a:rPr lang="ja-JP" altLang="en-US"/>
              <a:t>（２）｜</a:t>
            </a:r>
            <a:r>
              <a:rPr lang="ja-JP" altLang="en-US" sz="1600">
                <a:solidFill>
                  <a:schemeClr val="tx1"/>
                </a:solidFill>
                <a:latin typeface="Meiryo UI" panose="020B0604030504040204" pitchFamily="50" charset="-128"/>
                <a:ea typeface="Meiryo UI" panose="020B0604030504040204" pitchFamily="50" charset="-128"/>
              </a:rPr>
              <a:t>賃上げ表明書</a:t>
            </a:r>
            <a:br>
              <a:rPr lang="en-US" altLang="ja-JP" sz="1600">
                <a:solidFill>
                  <a:schemeClr val="tx1"/>
                </a:solidFill>
                <a:latin typeface="Meiryo UI" panose="020B0604030504040204" pitchFamily="50" charset="-128"/>
                <a:ea typeface="Meiryo UI" panose="020B0604030504040204" pitchFamily="50" charset="-128"/>
              </a:rPr>
            </a:br>
            <a:endParaRPr lang="ja-JP" altLang="en-US"/>
          </a:p>
        </p:txBody>
      </p:sp>
      <p:sp>
        <p:nvSpPr>
          <p:cNvPr id="6" name="コンテンツ プレースホルダー 5">
            <a:extLst>
              <a:ext uri="{FF2B5EF4-FFF2-40B4-BE49-F238E27FC236}">
                <a16:creationId xmlns:a16="http://schemas.microsoft.com/office/drawing/2014/main" id="{A6E80EA7-34BF-BF9D-C517-35B52DC188C2}"/>
              </a:ext>
            </a:extLst>
          </p:cNvPr>
          <p:cNvSpPr>
            <a:spLocks noGrp="1"/>
          </p:cNvSpPr>
          <p:nvPr>
            <p:ph sz="quarter" idx="10"/>
          </p:nvPr>
        </p:nvSpPr>
        <p:spPr/>
        <p:txBody>
          <a:bodyPr vert="horz" lIns="0" tIns="0" rIns="0" bIns="0" rtlCol="0">
            <a:noAutofit/>
          </a:bodyPr>
          <a:lstStyle/>
          <a:p>
            <a:r>
              <a:rPr lang="en-US" altLang="ja-JP">
                <a:solidFill>
                  <a:srgbClr val="3F4350"/>
                </a:solidFill>
              </a:rPr>
              <a:t>XX</a:t>
            </a:r>
            <a:r>
              <a:rPr lang="ja-JP" altLang="en-US">
                <a:solidFill>
                  <a:srgbClr val="3F4350"/>
                </a:solidFill>
              </a:rPr>
              <a:t>までに</a:t>
            </a:r>
            <a:r>
              <a:rPr lang="en-US" altLang="ja-JP">
                <a:solidFill>
                  <a:srgbClr val="3F4350"/>
                </a:solidFill>
              </a:rPr>
              <a:t>XX</a:t>
            </a:r>
            <a:r>
              <a:rPr lang="ja-JP" altLang="en-US">
                <a:solidFill>
                  <a:srgbClr val="3F4350"/>
                </a:solidFill>
              </a:rPr>
              <a:t>％の賃上げを予定している</a:t>
            </a:r>
          </a:p>
        </p:txBody>
      </p:sp>
      <p:sp>
        <p:nvSpPr>
          <p:cNvPr id="14" name="TextBox 51">
            <a:extLst>
              <a:ext uri="{FF2B5EF4-FFF2-40B4-BE49-F238E27FC236}">
                <a16:creationId xmlns:a16="http://schemas.microsoft.com/office/drawing/2014/main" id="{EE90FCAD-10BE-C891-72E7-B1EBBF51046D}"/>
              </a:ext>
            </a:extLst>
          </p:cNvPr>
          <p:cNvSpPr txBox="1"/>
          <p:nvPr/>
        </p:nvSpPr>
        <p:spPr>
          <a:xfrm>
            <a:off x="3821695" y="3104575"/>
            <a:ext cx="4548608"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eiryo UI"/>
                <a:ea typeface="Meiryo UI"/>
              </a:rPr>
              <a:t>賃上げ表明書を貼り付けてください。</a:t>
            </a:r>
            <a:endParaRPr lang="en-US" altLang="ja-JP" sz="1400">
              <a:solidFill>
                <a:srgbClr val="2E3558"/>
              </a:solidFill>
              <a:latin typeface="Meiryo UI"/>
              <a:ea typeface="Meiryo UI"/>
            </a:endParaRPr>
          </a:p>
        </p:txBody>
      </p:sp>
      <p:sp>
        <p:nvSpPr>
          <p:cNvPr id="2" name="正方形/長方形 1">
            <a:extLst>
              <a:ext uri="{FF2B5EF4-FFF2-40B4-BE49-F238E27FC236}">
                <a16:creationId xmlns:a16="http://schemas.microsoft.com/office/drawing/2014/main" id="{72F24EAF-3ED6-58AF-8096-E0575B148013}"/>
              </a:ext>
            </a:extLst>
          </p:cNvPr>
          <p:cNvSpPr/>
          <p:nvPr/>
        </p:nvSpPr>
        <p:spPr>
          <a:xfrm>
            <a:off x="10742141" y="180000"/>
            <a:ext cx="1219200" cy="404879"/>
          </a:xfrm>
          <a:prstGeom prst="rect">
            <a:avLst/>
          </a:prstGeom>
          <a:solidFill>
            <a:schemeClr val="bg1"/>
          </a:solidFill>
          <a:ln w="38100"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accent4"/>
                </a:solidFill>
                <a:latin typeface="Meiryo UI" panose="020B0604030504040204" pitchFamily="50" charset="-128"/>
                <a:ea typeface="Meiryo UI" panose="020B0604030504040204" pitchFamily="50" charset="-128"/>
              </a:rPr>
              <a:t>加点</a:t>
            </a:r>
          </a:p>
        </p:txBody>
      </p:sp>
    </p:spTree>
    <p:extLst>
      <p:ext uri="{BB962C8B-B14F-4D97-AF65-F5344CB8AC3E}">
        <p14:creationId xmlns:p14="http://schemas.microsoft.com/office/powerpoint/2010/main" val="4037507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7402C-4195-1F65-E1BD-C82F2FA23933}"/>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4BD3C73-34E3-2205-B12F-96EF178F2FB8}"/>
              </a:ext>
            </a:extLst>
          </p:cNvPr>
          <p:cNvGraphicFramePr>
            <a:graphicFrameLocks noChangeAspect="1"/>
          </p:cNvGraphicFramePr>
          <p:nvPr>
            <p:custDataLst>
              <p:tags r:id="rId1"/>
            </p:custDataLst>
            <p:extLst>
              <p:ext uri="{D42A27DB-BD31-4B8C-83A1-F6EECF244321}">
                <p14:modId xmlns:p14="http://schemas.microsoft.com/office/powerpoint/2010/main" val="11286240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24BD3C73-34E3-2205-B12F-96EF178F2FB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タイトル 4">
            <a:extLst>
              <a:ext uri="{FF2B5EF4-FFF2-40B4-BE49-F238E27FC236}">
                <a16:creationId xmlns:a16="http://schemas.microsoft.com/office/drawing/2014/main" id="{E1E08434-6FAD-78C3-B611-FBCDDF412C70}"/>
              </a:ext>
            </a:extLst>
          </p:cNvPr>
          <p:cNvSpPr>
            <a:spLocks noGrp="1"/>
          </p:cNvSpPr>
          <p:nvPr>
            <p:ph type="title"/>
          </p:nvPr>
        </p:nvSpPr>
        <p:spPr/>
        <p:txBody>
          <a:bodyPr vert="horz"/>
          <a:lstStyle/>
          <a:p>
            <a:r>
              <a:rPr lang="ja-JP" altLang="en-US"/>
              <a:t>申請者の概要｜申請の主たる事業者｜（企業名）</a:t>
            </a:r>
          </a:p>
        </p:txBody>
      </p:sp>
      <p:sp>
        <p:nvSpPr>
          <p:cNvPr id="49" name="コンテンツ プレースホルダー 5">
            <a:extLst>
              <a:ext uri="{FF2B5EF4-FFF2-40B4-BE49-F238E27FC236}">
                <a16:creationId xmlns:a16="http://schemas.microsoft.com/office/drawing/2014/main" id="{68FC4AFF-26BD-FB0F-5B32-DE1856A2A9DF}"/>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a:t>企業概要、事業概要、沿革等</a:t>
            </a:r>
          </a:p>
        </p:txBody>
      </p:sp>
      <p:sp>
        <p:nvSpPr>
          <p:cNvPr id="3" name="吹き出し: 四角形 48">
            <a:extLst>
              <a:ext uri="{FF2B5EF4-FFF2-40B4-BE49-F238E27FC236}">
                <a16:creationId xmlns:a16="http://schemas.microsoft.com/office/drawing/2014/main" id="{DB04B261-724E-77E3-C0D9-195B1105B9F3}"/>
              </a:ext>
            </a:extLst>
          </p:cNvPr>
          <p:cNvSpPr/>
          <p:nvPr/>
        </p:nvSpPr>
        <p:spPr>
          <a:xfrm flipH="1">
            <a:off x="6329064" y="30118"/>
            <a:ext cx="5794356" cy="48169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本ページは共同申請の場合は共同事業者分も追加してください</a:t>
            </a:r>
            <a:endParaRPr kumimoji="1" lang="en-US" altLang="ja-JP" sz="1600">
              <a:solidFill>
                <a:srgbClr val="FF0000"/>
              </a:solidFill>
              <a:latin typeface="Meiryo UI" panose="020B0604030504040204" pitchFamily="50" charset="-128"/>
              <a:ea typeface="Meiryo UI" panose="020B0604030504040204" pitchFamily="50" charset="-128"/>
            </a:endParaRPr>
          </a:p>
        </p:txBody>
      </p:sp>
      <p:sp>
        <p:nvSpPr>
          <p:cNvPr id="6" name="TextBox 51">
            <a:extLst>
              <a:ext uri="{FF2B5EF4-FFF2-40B4-BE49-F238E27FC236}">
                <a16:creationId xmlns:a16="http://schemas.microsoft.com/office/drawing/2014/main" id="{8E720C88-DC19-ED2E-6304-DFFAA5CD0088}"/>
              </a:ext>
            </a:extLst>
          </p:cNvPr>
          <p:cNvSpPr txBox="1"/>
          <p:nvPr/>
        </p:nvSpPr>
        <p:spPr>
          <a:xfrm>
            <a:off x="2421594" y="3189290"/>
            <a:ext cx="7348811" cy="99059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zh-TW" altLang="en-US" sz="1400">
                <a:solidFill>
                  <a:srgbClr val="2E3558"/>
                </a:solidFill>
                <a:latin typeface="Meiryo UI" panose="020B0604030504040204" pitchFamily="50" charset="-128"/>
                <a:ea typeface="Meiryo UI" panose="020B0604030504040204" pitchFamily="50" charset="-128"/>
              </a:rPr>
              <a:t>企業概要、事業概要、沿革等</a:t>
            </a:r>
            <a:r>
              <a:rPr lang="ja-JP" altLang="en-US" sz="1400">
                <a:solidFill>
                  <a:srgbClr val="2E3558"/>
                </a:solidFill>
                <a:latin typeface="Meiryo UI" panose="020B0604030504040204" pitchFamily="50" charset="-128"/>
                <a:ea typeface="Meiryo UI" panose="020B0604030504040204" pitchFamily="50" charset="-128"/>
              </a:rPr>
              <a:t>を記載してください。</a:t>
            </a:r>
            <a:endParaRPr lang="en-US" altLang="ja-JP" sz="140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共同申請の場合は、共同事業者分も追加してください。</a:t>
            </a:r>
            <a:endParaRPr lang="zh-TW" altLang="en-US" sz="140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0699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890004-32E8-4007-5689-E830DC659C58}"/>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4AD9E47-4EC9-F23E-F745-9C47471A8C71}"/>
              </a:ext>
            </a:extLst>
          </p:cNvPr>
          <p:cNvGraphicFramePr>
            <a:graphicFrameLocks noChangeAspect="1"/>
          </p:cNvGraphicFramePr>
          <p:nvPr>
            <p:custDataLst>
              <p:tags r:id="rId1"/>
            </p:custDataLst>
            <p:extLst>
              <p:ext uri="{D42A27DB-BD31-4B8C-83A1-F6EECF244321}">
                <p14:modId xmlns:p14="http://schemas.microsoft.com/office/powerpoint/2010/main" val="10023723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B4AD9E47-4EC9-F23E-F745-9C47471A8C7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E3E3C141-20E3-DEA9-2D17-A305BD39EE73}"/>
              </a:ext>
            </a:extLst>
          </p:cNvPr>
          <p:cNvSpPr>
            <a:spLocks noGrp="1"/>
          </p:cNvSpPr>
          <p:nvPr>
            <p:ph type="title"/>
          </p:nvPr>
        </p:nvSpPr>
        <p:spPr>
          <a:xfrm>
            <a:off x="630000" y="3255351"/>
            <a:ext cx="10933350" cy="1329595"/>
          </a:xfrm>
        </p:spPr>
        <p:txBody>
          <a:bodyPr vert="horz"/>
          <a:lstStyle/>
          <a:p>
            <a:pPr algn="ctr"/>
            <a:r>
              <a:rPr kumimoji="1" lang="ja-JP" altLang="en-US" sz="4800" b="1">
                <a:solidFill>
                  <a:schemeClr val="tx1"/>
                </a:solidFill>
              </a:rPr>
              <a:t>（１）事業実現性の観点から</a:t>
            </a:r>
            <a:br>
              <a:rPr kumimoji="1" lang="en-US" altLang="ja-JP" sz="4800" b="1">
                <a:solidFill>
                  <a:schemeClr val="tx1"/>
                </a:solidFill>
              </a:rPr>
            </a:br>
            <a:r>
              <a:rPr kumimoji="1" lang="ja-JP" altLang="en-US" sz="4800" b="1">
                <a:solidFill>
                  <a:schemeClr val="tx1"/>
                </a:solidFill>
              </a:rPr>
              <a:t>考慮すべき事項</a:t>
            </a:r>
          </a:p>
        </p:txBody>
      </p:sp>
    </p:spTree>
    <p:extLst>
      <p:ext uri="{BB962C8B-B14F-4D97-AF65-F5344CB8AC3E}">
        <p14:creationId xmlns:p14="http://schemas.microsoft.com/office/powerpoint/2010/main" val="3052599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FF79A-8E87-88B3-B219-364AF9F946E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6002009-103A-3EBF-87AC-769EF9F64581}"/>
              </a:ext>
            </a:extLst>
          </p:cNvPr>
          <p:cNvGraphicFramePr>
            <a:graphicFrameLocks noChangeAspect="1"/>
          </p:cNvGraphicFramePr>
          <p:nvPr>
            <p:custDataLst>
              <p:tags r:id="rId1"/>
            </p:custDataLst>
            <p:extLst>
              <p:ext uri="{D42A27DB-BD31-4B8C-83A1-F6EECF244321}">
                <p14:modId xmlns:p14="http://schemas.microsoft.com/office/powerpoint/2010/main" val="7179087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3" name="think-cell data - do not delete" hidden="1">
                        <a:extLst>
                          <a:ext uri="{FF2B5EF4-FFF2-40B4-BE49-F238E27FC236}">
                            <a16:creationId xmlns:a16="http://schemas.microsoft.com/office/drawing/2014/main" id="{26002009-103A-3EBF-87AC-769EF9F6458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A1B4A519-21A5-E09A-A72F-039341583DCD}"/>
              </a:ext>
            </a:extLst>
          </p:cNvPr>
          <p:cNvSpPr>
            <a:spLocks noGrp="1"/>
          </p:cNvSpPr>
          <p:nvPr>
            <p:ph type="title"/>
          </p:nvPr>
        </p:nvSpPr>
        <p:spPr>
          <a:xfrm>
            <a:off x="630000" y="3255351"/>
            <a:ext cx="10933350" cy="1329595"/>
          </a:xfrm>
        </p:spPr>
        <p:txBody>
          <a:bodyPr vert="horz"/>
          <a:lstStyle/>
          <a:p>
            <a:pPr algn="ctr"/>
            <a:r>
              <a:rPr kumimoji="1" lang="ja-JP" altLang="en-US" sz="4800" b="1">
                <a:solidFill>
                  <a:schemeClr val="tx1"/>
                </a:solidFill>
              </a:rPr>
              <a:t>ア．事業の重要性・具体性</a:t>
            </a:r>
            <a:br>
              <a:rPr kumimoji="1" lang="ja-JP" altLang="en-US" sz="4800" b="1">
                <a:solidFill>
                  <a:schemeClr val="tx1"/>
                </a:solidFill>
              </a:rPr>
            </a:br>
            <a:r>
              <a:rPr kumimoji="1" lang="ja-JP" altLang="en-US" sz="4800" b="1">
                <a:solidFill>
                  <a:schemeClr val="tx1"/>
                </a:solidFill>
              </a:rPr>
              <a:t>　</a:t>
            </a:r>
            <a:endParaRPr kumimoji="1" lang="ja-JP" altLang="en-US" sz="4800"/>
          </a:p>
        </p:txBody>
      </p:sp>
    </p:spTree>
    <p:extLst>
      <p:ext uri="{BB962C8B-B14F-4D97-AF65-F5344CB8AC3E}">
        <p14:creationId xmlns:p14="http://schemas.microsoft.com/office/powerpoint/2010/main" val="1071152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D0851-F35C-0ADD-3FFF-FD2FB842F145}"/>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4EAED03-55A3-C1D4-9F72-4C21F328D96C}"/>
              </a:ext>
            </a:extLst>
          </p:cNvPr>
          <p:cNvGraphicFramePr>
            <a:graphicFrameLocks noChangeAspect="1"/>
          </p:cNvGraphicFramePr>
          <p:nvPr>
            <p:custDataLst>
              <p:tags r:id="rId1"/>
            </p:custDataLst>
            <p:extLst>
              <p:ext uri="{D42A27DB-BD31-4B8C-83A1-F6EECF244321}">
                <p14:modId xmlns:p14="http://schemas.microsoft.com/office/powerpoint/2010/main" val="2966273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54EAED03-55A3-C1D4-9F72-4C21F328D96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39" name="グループ化 38">
            <a:extLst>
              <a:ext uri="{FF2B5EF4-FFF2-40B4-BE49-F238E27FC236}">
                <a16:creationId xmlns:a16="http://schemas.microsoft.com/office/drawing/2014/main" id="{0C52AFB2-69CF-8237-A30F-AB8553C0E599}"/>
              </a:ext>
            </a:extLst>
          </p:cNvPr>
          <p:cNvGrpSpPr/>
          <p:nvPr/>
        </p:nvGrpSpPr>
        <p:grpSpPr>
          <a:xfrm>
            <a:off x="628650" y="1522381"/>
            <a:ext cx="10934698" cy="234000"/>
            <a:chOff x="156000" y="1879963"/>
            <a:chExt cx="5760000" cy="288000"/>
          </a:xfrm>
        </p:grpSpPr>
        <p:sp>
          <p:nvSpPr>
            <p:cNvPr id="40" name="正方形/長方形 39">
              <a:extLst>
                <a:ext uri="{FF2B5EF4-FFF2-40B4-BE49-F238E27FC236}">
                  <a16:creationId xmlns:a16="http://schemas.microsoft.com/office/drawing/2014/main" id="{0E8AFB3D-A81B-A70D-D1EE-9C7788FB25D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dirty="0">
                  <a:solidFill>
                    <a:schemeClr val="tx1"/>
                  </a:solidFill>
                  <a:latin typeface="Meiryo UI" panose="020B0604030504040204" pitchFamily="50" charset="-128"/>
                  <a:ea typeface="Meiryo UI" panose="020B0604030504040204" pitchFamily="50" charset="-128"/>
                </a:rPr>
                <a:t>パイプライン</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受注実績（開発段階別、受託契約金額内訳）</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契約済みのパイプラインを記載</a:t>
              </a:r>
            </a:p>
          </p:txBody>
        </p:sp>
        <p:cxnSp>
          <p:nvCxnSpPr>
            <p:cNvPr id="41" name="直線コネクタ 40">
              <a:extLst>
                <a:ext uri="{FF2B5EF4-FFF2-40B4-BE49-F238E27FC236}">
                  <a16:creationId xmlns:a16="http://schemas.microsoft.com/office/drawing/2014/main" id="{80102362-3A30-3090-652E-9BC42D46071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タイトル 4">
            <a:extLst>
              <a:ext uri="{FF2B5EF4-FFF2-40B4-BE49-F238E27FC236}">
                <a16:creationId xmlns:a16="http://schemas.microsoft.com/office/drawing/2014/main" id="{C74FD757-6ED4-1B14-9B6F-29DEB4A49E96}"/>
              </a:ext>
            </a:extLst>
          </p:cNvPr>
          <p:cNvSpPr>
            <a:spLocks noGrp="1"/>
          </p:cNvSpPr>
          <p:nvPr>
            <p:ph type="title"/>
          </p:nvPr>
        </p:nvSpPr>
        <p:spPr/>
        <p:txBody>
          <a:bodyPr vert="horz"/>
          <a:lstStyle/>
          <a:p>
            <a:r>
              <a:rPr lang="ja-JP" altLang="en-US"/>
              <a:t>（１）ア</a:t>
            </a:r>
            <a:r>
              <a:rPr lang="en-US" altLang="ja-JP"/>
              <a:t>.</a:t>
            </a:r>
            <a:r>
              <a:rPr lang="ja-JP" altLang="en-US"/>
              <a:t>事業の重要性・具体性｜製造するパイプラインの概要①</a:t>
            </a:r>
          </a:p>
        </p:txBody>
      </p:sp>
      <p:graphicFrame>
        <p:nvGraphicFramePr>
          <p:cNvPr id="48" name="表 47">
            <a:extLst>
              <a:ext uri="{FF2B5EF4-FFF2-40B4-BE49-F238E27FC236}">
                <a16:creationId xmlns:a16="http://schemas.microsoft.com/office/drawing/2014/main" id="{8398B7A2-2DEE-42BE-F95C-6AA2DC9FCA0B}"/>
              </a:ext>
            </a:extLst>
          </p:cNvPr>
          <p:cNvGraphicFramePr>
            <a:graphicFrameLocks noGrp="1"/>
          </p:cNvGraphicFramePr>
          <p:nvPr>
            <p:extLst>
              <p:ext uri="{D42A27DB-BD31-4B8C-83A1-F6EECF244321}">
                <p14:modId xmlns:p14="http://schemas.microsoft.com/office/powerpoint/2010/main" val="1829934477"/>
              </p:ext>
            </p:extLst>
          </p:nvPr>
        </p:nvGraphicFramePr>
        <p:xfrm>
          <a:off x="628650" y="1990382"/>
          <a:ext cx="10726418" cy="4375494"/>
        </p:xfrm>
        <a:graphic>
          <a:graphicData uri="http://schemas.openxmlformats.org/drawingml/2006/table">
            <a:tbl>
              <a:tblPr firstRow="1" bandRow="1">
                <a:tableStyleId>{5C22544A-7EE6-4342-B048-85BDC9FD1C3A}</a:tableStyleId>
              </a:tblPr>
              <a:tblGrid>
                <a:gridCol w="211346">
                  <a:extLst>
                    <a:ext uri="{9D8B030D-6E8A-4147-A177-3AD203B41FA5}">
                      <a16:colId xmlns:a16="http://schemas.microsoft.com/office/drawing/2014/main" val="4014453213"/>
                    </a:ext>
                  </a:extLst>
                </a:gridCol>
                <a:gridCol w="1497192">
                  <a:extLst>
                    <a:ext uri="{9D8B030D-6E8A-4147-A177-3AD203B41FA5}">
                      <a16:colId xmlns:a16="http://schemas.microsoft.com/office/drawing/2014/main" val="3153680204"/>
                    </a:ext>
                  </a:extLst>
                </a:gridCol>
                <a:gridCol w="1216019">
                  <a:extLst>
                    <a:ext uri="{9D8B030D-6E8A-4147-A177-3AD203B41FA5}">
                      <a16:colId xmlns:a16="http://schemas.microsoft.com/office/drawing/2014/main" val="1765545874"/>
                    </a:ext>
                  </a:extLst>
                </a:gridCol>
                <a:gridCol w="1216019">
                  <a:extLst>
                    <a:ext uri="{9D8B030D-6E8A-4147-A177-3AD203B41FA5}">
                      <a16:colId xmlns:a16="http://schemas.microsoft.com/office/drawing/2014/main" val="236298950"/>
                    </a:ext>
                  </a:extLst>
                </a:gridCol>
                <a:gridCol w="1216019">
                  <a:extLst>
                    <a:ext uri="{9D8B030D-6E8A-4147-A177-3AD203B41FA5}">
                      <a16:colId xmlns:a16="http://schemas.microsoft.com/office/drawing/2014/main" val="3547128731"/>
                    </a:ext>
                  </a:extLst>
                </a:gridCol>
                <a:gridCol w="1216019">
                  <a:extLst>
                    <a:ext uri="{9D8B030D-6E8A-4147-A177-3AD203B41FA5}">
                      <a16:colId xmlns:a16="http://schemas.microsoft.com/office/drawing/2014/main" val="355003563"/>
                    </a:ext>
                  </a:extLst>
                </a:gridCol>
                <a:gridCol w="1216019">
                  <a:extLst>
                    <a:ext uri="{9D8B030D-6E8A-4147-A177-3AD203B41FA5}">
                      <a16:colId xmlns:a16="http://schemas.microsoft.com/office/drawing/2014/main" val="3539767393"/>
                    </a:ext>
                  </a:extLst>
                </a:gridCol>
                <a:gridCol w="1216019">
                  <a:extLst>
                    <a:ext uri="{9D8B030D-6E8A-4147-A177-3AD203B41FA5}">
                      <a16:colId xmlns:a16="http://schemas.microsoft.com/office/drawing/2014/main" val="3720794403"/>
                    </a:ext>
                  </a:extLst>
                </a:gridCol>
                <a:gridCol w="1721766">
                  <a:extLst>
                    <a:ext uri="{9D8B030D-6E8A-4147-A177-3AD203B41FA5}">
                      <a16:colId xmlns:a16="http://schemas.microsoft.com/office/drawing/2014/main" val="2011327608"/>
                    </a:ext>
                  </a:extLst>
                </a:gridCol>
              </a:tblGrid>
              <a:tr h="35652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noFill/>
                  </a:tcPr>
                </a:tc>
                <a:tc hMerge="1">
                  <a:txBody>
                    <a:bodyPr/>
                    <a:lstStyle/>
                    <a:p>
                      <a:endParaRPr kumimoji="1" lang="ja-JP" altLang="en-US"/>
                    </a:p>
                  </a:txBody>
                  <a:tcPr/>
                </a:tc>
                <a:tc gridSpan="6">
                  <a:txBody>
                    <a:bodyPr/>
                    <a:lstStyle/>
                    <a:p>
                      <a:pPr algn="ctr"/>
                      <a:r>
                        <a:rPr kumimoji="1" lang="ja-JP" altLang="en-US" sz="1600" b="1">
                          <a:solidFill>
                            <a:schemeClr val="tx1"/>
                          </a:solidFill>
                          <a:latin typeface="Meiryo UI" panose="020B0604030504040204" pitchFamily="50" charset="-128"/>
                          <a:ea typeface="Meiryo UI" panose="020B0604030504040204" pitchFamily="50" charset="-128"/>
                        </a:rPr>
                        <a:t>開発段階</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rowSpan="2">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受託契約金額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28850528"/>
                  </a:ext>
                </a:extLst>
              </a:tr>
              <a:tr h="35652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noFill/>
                  </a:tcPr>
                </a:tc>
                <a:tc hMerge="1">
                  <a:txBody>
                    <a:bodyPr/>
                    <a:lstStyle/>
                    <a:p>
                      <a:endParaRPr kumimoji="1" lang="ja-JP" altLang="en-US"/>
                    </a:p>
                  </a:txBody>
                  <a:tcPr/>
                </a:tc>
                <a:tc>
                  <a:txBody>
                    <a:bodyPr/>
                    <a:lstStyle/>
                    <a:p>
                      <a:pPr algn="ctr"/>
                      <a:r>
                        <a:rPr kumimoji="1" lang="ja-JP" altLang="en-US" sz="1600" b="1">
                          <a:solidFill>
                            <a:schemeClr val="tx1"/>
                          </a:solidFill>
                          <a:latin typeface="Meiryo UI" panose="020B0604030504040204" pitchFamily="50" charset="-128"/>
                          <a:ea typeface="Meiryo UI" panose="020B0604030504040204" pitchFamily="50" charset="-128"/>
                        </a:rPr>
                        <a:t>臨床試験前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Ph.1</a:t>
                      </a: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Ph.2</a:t>
                      </a: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Ph.3</a:t>
                      </a: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600" b="1">
                          <a:solidFill>
                            <a:schemeClr val="tx1"/>
                          </a:solidFill>
                          <a:latin typeface="Meiryo UI" panose="020B0604030504040204" pitchFamily="50" charset="-128"/>
                          <a:ea typeface="Meiryo UI" panose="020B0604030504040204" pitchFamily="50" charset="-128"/>
                        </a:rPr>
                        <a:t>承認申請</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600" b="1">
                          <a:solidFill>
                            <a:schemeClr val="tx1"/>
                          </a:solidFill>
                          <a:latin typeface="Meiryo UI" panose="020B0604030504040204" pitchFamily="50" charset="-128"/>
                          <a:ea typeface="Meiryo UI" panose="020B0604030504040204" pitchFamily="50" charset="-128"/>
                        </a:rPr>
                        <a:t>上市</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vMerge="1">
                  <a:txBody>
                    <a:bodyPr/>
                    <a:lstStyle/>
                    <a:p>
                      <a:pPr algn="ct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4204390"/>
                  </a:ext>
                </a:extLst>
              </a:tr>
              <a:tr h="388933">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a:solidFill>
                            <a:schemeClr val="tx1"/>
                          </a:solidFill>
                          <a:latin typeface="Meiryo UI" panose="020B0604030504040204" pitchFamily="50" charset="-128"/>
                          <a:ea typeface="Meiryo UI" panose="020B0604030504040204" pitchFamily="50" charset="-128"/>
                        </a:rPr>
                        <a:t>総パイプライン数</a:t>
                      </a:r>
                    </a:p>
                  </a:txBody>
                  <a:tcPr anchor="ctr">
                    <a:lnR w="12700" cap="flat" cmpd="sng" algn="ctr">
                      <a:solidFill>
                        <a:schemeClr val="bg1"/>
                      </a:solidFill>
                      <a:prstDash val="solid"/>
                      <a:round/>
                      <a:headEnd type="none" w="med" len="med"/>
                      <a:tailEnd type="none" w="med" len="med"/>
                    </a:ln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4479165"/>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err="1">
                          <a:solidFill>
                            <a:schemeClr val="tx1"/>
                          </a:solidFill>
                          <a:latin typeface="Meiryo UI" panose="020B0604030504040204" pitchFamily="50" charset="-128"/>
                          <a:ea typeface="Meiryo UI" panose="020B0604030504040204" pitchFamily="50" charset="-128"/>
                        </a:rPr>
                        <a:t>iPS</a:t>
                      </a:r>
                      <a:r>
                        <a:rPr kumimoji="1" lang="ja-JP" altLang="en-US" sz="1400" b="0">
                          <a:solidFill>
                            <a:schemeClr val="tx1"/>
                          </a:solidFill>
                          <a:latin typeface="Meiryo UI" panose="020B0604030504040204" pitchFamily="50" charset="-128"/>
                          <a:ea typeface="Meiryo UI" panose="020B0604030504040204" pitchFamily="50" charset="-128"/>
                        </a:rPr>
                        <a:t>細胞</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59294989"/>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a:solidFill>
                            <a:schemeClr val="tx1"/>
                          </a:solidFill>
                          <a:latin typeface="Meiryo UI" panose="020B0604030504040204" pitchFamily="50" charset="-128"/>
                          <a:ea typeface="Meiryo UI" panose="020B0604030504040204" pitchFamily="50" charset="-128"/>
                        </a:rPr>
                        <a:t>組織幹細胞</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10083161"/>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tx1"/>
                          </a:solidFill>
                          <a:latin typeface="Meiryo UI" panose="020B0604030504040204" pitchFamily="50" charset="-128"/>
                          <a:ea typeface="Meiryo UI" panose="020B0604030504040204" pitchFamily="50" charset="-128"/>
                        </a:rPr>
                        <a:t>CAR-T</a:t>
                      </a:r>
                      <a:r>
                        <a:rPr kumimoji="1" lang="ja-JP" altLang="en-US" sz="1400" b="0">
                          <a:solidFill>
                            <a:schemeClr val="tx1"/>
                          </a:solidFill>
                          <a:latin typeface="Meiryo UI" panose="020B0604030504040204" pitchFamily="50" charset="-128"/>
                          <a:ea typeface="Meiryo UI" panose="020B0604030504040204" pitchFamily="50" charset="-128"/>
                        </a:rPr>
                        <a:t>細胞</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7290508"/>
                  </a:ext>
                </a:extLst>
              </a:tr>
              <a:tr h="5509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tx1"/>
                          </a:solidFill>
                          <a:latin typeface="Meiryo UI" panose="020B0604030504040204" pitchFamily="50" charset="-128"/>
                          <a:ea typeface="Meiryo UI" panose="020B0604030504040204" pitchFamily="50" charset="-128"/>
                        </a:rPr>
                        <a:t>in vivo</a:t>
                      </a:r>
                      <a:r>
                        <a:rPr kumimoji="1" lang="ja-JP" altLang="en-US" sz="1400" b="0">
                          <a:solidFill>
                            <a:schemeClr val="tx1"/>
                          </a:solidFill>
                          <a:latin typeface="Meiryo UI" panose="020B0604030504040204" pitchFamily="50" charset="-128"/>
                          <a:ea typeface="Meiryo UI" panose="020B0604030504040204" pitchFamily="50" charset="-128"/>
                        </a:rPr>
                        <a:t>遺伝子治療</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80358307"/>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a:solidFill>
                            <a:schemeClr val="tx1"/>
                          </a:solidFill>
                          <a:latin typeface="Meiryo UI" panose="020B0604030504040204" pitchFamily="50" charset="-128"/>
                          <a:ea typeface="Meiryo UI" panose="020B0604030504040204" pitchFamily="50" charset="-128"/>
                        </a:rPr>
                        <a:t>その他（</a:t>
                      </a:r>
                      <a:r>
                        <a:rPr kumimoji="1" lang="en-US" altLang="ja-JP" sz="1400" b="0">
                          <a:solidFill>
                            <a:schemeClr val="tx1"/>
                          </a:solidFill>
                          <a:latin typeface="Meiryo UI" panose="020B0604030504040204" pitchFamily="50" charset="-128"/>
                          <a:ea typeface="Meiryo UI" panose="020B0604030504040204" pitchFamily="50" charset="-128"/>
                        </a:rPr>
                        <a:t>XXX</a:t>
                      </a:r>
                      <a:r>
                        <a:rPr kumimoji="1" lang="ja-JP" altLang="en-US" sz="1400" b="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95752026"/>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a:solidFill>
                            <a:schemeClr val="tx1"/>
                          </a:solidFill>
                          <a:latin typeface="Meiryo UI" panose="020B0604030504040204" pitchFamily="50" charset="-128"/>
                          <a:ea typeface="Meiryo UI" panose="020B0604030504040204" pitchFamily="50" charset="-128"/>
                        </a:rPr>
                        <a:t>その他（</a:t>
                      </a:r>
                      <a:r>
                        <a:rPr kumimoji="1" lang="en-US" altLang="ja-JP" sz="1400" b="0">
                          <a:solidFill>
                            <a:schemeClr val="tx1"/>
                          </a:solidFill>
                          <a:latin typeface="Meiryo UI" panose="020B0604030504040204" pitchFamily="50" charset="-128"/>
                          <a:ea typeface="Meiryo UI" panose="020B0604030504040204" pitchFamily="50" charset="-128"/>
                        </a:rPr>
                        <a:t>XXX</a:t>
                      </a:r>
                      <a:r>
                        <a:rPr kumimoji="1" lang="ja-JP" altLang="en-US" sz="1400" b="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11578337"/>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a:solidFill>
                            <a:schemeClr val="tx1"/>
                          </a:solidFill>
                          <a:latin typeface="Meiryo UI" panose="020B0604030504040204" pitchFamily="50" charset="-128"/>
                          <a:ea typeface="Meiryo UI" panose="020B0604030504040204" pitchFamily="50" charset="-128"/>
                        </a:rPr>
                        <a:t>その他（</a:t>
                      </a:r>
                      <a:r>
                        <a:rPr kumimoji="1" lang="en-US" altLang="ja-JP" sz="1400" b="0">
                          <a:solidFill>
                            <a:schemeClr val="tx1"/>
                          </a:solidFill>
                          <a:latin typeface="Meiryo UI" panose="020B0604030504040204" pitchFamily="50" charset="-128"/>
                          <a:ea typeface="Meiryo UI" panose="020B0604030504040204" pitchFamily="50" charset="-128"/>
                        </a:rPr>
                        <a:t>XXX</a:t>
                      </a:r>
                      <a:r>
                        <a:rPr kumimoji="1" lang="ja-JP" altLang="en-US" sz="1400" b="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20112276"/>
                  </a:ext>
                </a:extLst>
              </a:tr>
              <a:tr h="388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a:solidFill>
                          <a:schemeClr val="tx1"/>
                        </a:solidFill>
                        <a:latin typeface="Meiryo UI" panose="020B0604030504040204" pitchFamily="50" charset="-128"/>
                        <a:ea typeface="Meiryo UI" panose="020B0604030504040204" pitchFamily="50" charset="-128"/>
                      </a:endParaRPr>
                    </a:p>
                  </a:txBody>
                  <a:tcPr anchor="ctr">
                    <a:lnR w="12700" cap="flat" cmpd="sng" algn="ctr">
                      <a:solidFill>
                        <a:schemeClr val="bg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a:solidFill>
                            <a:schemeClr val="tx1"/>
                          </a:solidFill>
                          <a:latin typeface="Meiryo UI" panose="020B0604030504040204" pitchFamily="50" charset="-128"/>
                          <a:ea typeface="Meiryo UI" panose="020B0604030504040204" pitchFamily="50" charset="-128"/>
                        </a:rPr>
                        <a:t>その他（</a:t>
                      </a:r>
                      <a:r>
                        <a:rPr kumimoji="1" lang="en-US" altLang="ja-JP" sz="1400" b="0">
                          <a:solidFill>
                            <a:schemeClr val="tx1"/>
                          </a:solidFill>
                          <a:latin typeface="Meiryo UI" panose="020B0604030504040204" pitchFamily="50" charset="-128"/>
                          <a:ea typeface="Meiryo UI" panose="020B0604030504040204" pitchFamily="50" charset="-128"/>
                        </a:rPr>
                        <a:t>XXX</a:t>
                      </a:r>
                      <a:r>
                        <a:rPr kumimoji="1" lang="ja-JP" altLang="en-US" sz="1400" b="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8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XXX</a:t>
                      </a:r>
                      <a:r>
                        <a:rPr kumimoji="1" lang="ja-JP" altLang="en-US" sz="1800" b="0" i="0" u="none" strike="noStrike" kern="1200" cap="none" spc="0" normalizeH="0" baseline="0" noProof="0" dirty="0">
                          <a:ln>
                            <a:noFill/>
                          </a:ln>
                          <a:solidFill>
                            <a:prstClr val="white">
                              <a:lumMod val="50000"/>
                            </a:prstClr>
                          </a:solidFill>
                          <a:effectLst/>
                          <a:uLnTx/>
                          <a:uFillTx/>
                          <a:latin typeface="Meiryo UI" panose="020B0604030504040204" pitchFamily="50" charset="-128"/>
                          <a:ea typeface="Meiryo UI" panose="020B0604030504040204" pitchFamily="50" charset="-128"/>
                          <a:cs typeface="+mn-cs"/>
                        </a:rPr>
                        <a:t>億円</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23397074"/>
                  </a:ext>
                </a:extLst>
              </a:tr>
            </a:tbl>
          </a:graphicData>
        </a:graphic>
      </p:graphicFrame>
      <p:sp>
        <p:nvSpPr>
          <p:cNvPr id="49" name="コンテンツ プレースホルダー 5">
            <a:extLst>
              <a:ext uri="{FF2B5EF4-FFF2-40B4-BE49-F238E27FC236}">
                <a16:creationId xmlns:a16="http://schemas.microsoft.com/office/drawing/2014/main" id="{90C90475-CBE7-2E10-0396-5418DCC12496}"/>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a:t>当社事業において取り扱いのあるパイプラインの、開発段階ごとの受注実績は以下の通りである</a:t>
            </a:r>
          </a:p>
        </p:txBody>
      </p:sp>
      <p:sp>
        <p:nvSpPr>
          <p:cNvPr id="11" name="TextBox 51">
            <a:extLst>
              <a:ext uri="{FF2B5EF4-FFF2-40B4-BE49-F238E27FC236}">
                <a16:creationId xmlns:a16="http://schemas.microsoft.com/office/drawing/2014/main" id="{597B508F-7AD8-DF2E-5FCA-B8FDE445597B}"/>
              </a:ext>
            </a:extLst>
          </p:cNvPr>
          <p:cNvSpPr txBox="1"/>
          <p:nvPr/>
        </p:nvSpPr>
        <p:spPr>
          <a:xfrm>
            <a:off x="2921215" y="3353586"/>
            <a:ext cx="7348811" cy="178402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既に記載のある</a:t>
            </a:r>
            <a:r>
              <a:rPr lang="en-US" altLang="ja-JP" sz="1400" dirty="0">
                <a:solidFill>
                  <a:srgbClr val="2E3558"/>
                </a:solidFill>
                <a:latin typeface="Meiryo UI" panose="020B0604030504040204" pitchFamily="50" charset="-128"/>
                <a:ea typeface="Meiryo UI" panose="020B0604030504040204" pitchFamily="50" charset="-128"/>
              </a:rPr>
              <a:t>4</a:t>
            </a:r>
            <a:r>
              <a:rPr lang="ja-JP" altLang="en-US" sz="1400" dirty="0">
                <a:solidFill>
                  <a:srgbClr val="2E3558"/>
                </a:solidFill>
                <a:latin typeface="Meiryo UI" panose="020B0604030504040204" pitchFamily="50" charset="-128"/>
                <a:ea typeface="Meiryo UI" panose="020B0604030504040204" pitchFamily="50" charset="-128"/>
              </a:rPr>
              <a:t>つのモダリティ・細胞種に関するパイプラインの該当件数と、受託契約金額を記入ください。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既に記載のある</a:t>
            </a:r>
            <a:r>
              <a:rPr lang="en-US" altLang="ja-JP" sz="1400" dirty="0">
                <a:solidFill>
                  <a:srgbClr val="2E3558"/>
                </a:solidFill>
                <a:latin typeface="Meiryo UI" panose="020B0604030504040204" pitchFamily="50" charset="-128"/>
                <a:ea typeface="Meiryo UI" panose="020B0604030504040204" pitchFamily="50" charset="-128"/>
              </a:rPr>
              <a:t>4</a:t>
            </a:r>
            <a:r>
              <a:rPr lang="ja-JP" altLang="en-US" sz="1400" dirty="0">
                <a:solidFill>
                  <a:srgbClr val="2E3558"/>
                </a:solidFill>
                <a:latin typeface="Meiryo UI" panose="020B0604030504040204" pitchFamily="50" charset="-128"/>
                <a:ea typeface="Meiryo UI" panose="020B0604030504040204" pitchFamily="50" charset="-128"/>
              </a:rPr>
              <a:t>種類以外のモダリティ・細胞種について、申請者が加えたい受注実績が存在する場合には、記載の粒度に沿ってモダリティ・細胞種を追記の上、該当件数を記入ください。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件数については、別添資料</a:t>
            </a:r>
            <a:r>
              <a:rPr lang="en-US" altLang="ja-JP" sz="1400" dirty="0">
                <a:solidFill>
                  <a:srgbClr val="2E3558"/>
                </a:solidFill>
                <a:latin typeface="Meiryo UI" panose="020B0604030504040204" pitchFamily="50" charset="-128"/>
                <a:ea typeface="Meiryo UI" panose="020B0604030504040204" pitchFamily="50" charset="-128"/>
              </a:rPr>
              <a:t>_</a:t>
            </a:r>
            <a:r>
              <a:rPr lang="ja-JP" altLang="en-US" sz="1400" dirty="0">
                <a:solidFill>
                  <a:srgbClr val="2E3558"/>
                </a:solidFill>
                <a:latin typeface="Meiryo UI" panose="020B0604030504040204" pitchFamily="50" charset="-128"/>
                <a:ea typeface="Meiryo UI" panose="020B0604030504040204" pitchFamily="50" charset="-128"/>
              </a:rPr>
              <a:t>事業計画明細書の</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パイプライン明細書</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（参考）様式</a:t>
            </a:r>
            <a:r>
              <a:rPr lang="en-US" altLang="ja-JP" sz="1400" dirty="0">
                <a:solidFill>
                  <a:srgbClr val="2E3558"/>
                </a:solidFill>
                <a:latin typeface="Meiryo UI" panose="020B0604030504040204" pitchFamily="50" charset="-128"/>
                <a:ea typeface="Meiryo UI" panose="020B0604030504040204" pitchFamily="50" charset="-128"/>
              </a:rPr>
              <a:t>1</a:t>
            </a:r>
            <a:r>
              <a:rPr lang="ja-JP" altLang="en-US" sz="1400" dirty="0">
                <a:solidFill>
                  <a:srgbClr val="2E3558"/>
                </a:solidFill>
                <a:latin typeface="Meiryo UI" panose="020B0604030504040204" pitchFamily="50" charset="-128"/>
                <a:ea typeface="Meiryo UI" panose="020B0604030504040204" pitchFamily="50" charset="-128"/>
              </a:rPr>
              <a:t>用集計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シートも適宜活用ください。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80046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20F42-F9E9-0270-2586-243D1E32B189}"/>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36A4F95-156D-2B5F-C70B-D8DDE104AED7}"/>
              </a:ext>
            </a:extLst>
          </p:cNvPr>
          <p:cNvGraphicFramePr>
            <a:graphicFrameLocks noChangeAspect="1"/>
          </p:cNvGraphicFramePr>
          <p:nvPr>
            <p:custDataLst>
              <p:tags r:id="rId1"/>
            </p:custDataLst>
            <p:extLst>
              <p:ext uri="{D42A27DB-BD31-4B8C-83A1-F6EECF244321}">
                <p14:modId xmlns:p14="http://schemas.microsoft.com/office/powerpoint/2010/main" val="13998782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4" name="think-cell data - do not delete" hidden="1">
                        <a:extLst>
                          <a:ext uri="{FF2B5EF4-FFF2-40B4-BE49-F238E27FC236}">
                            <a16:creationId xmlns:a16="http://schemas.microsoft.com/office/drawing/2014/main" id="{136A4F95-156D-2B5F-C70B-D8DDE104AED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9" name="コンテンツ プレースホルダー 42">
            <a:extLst>
              <a:ext uri="{FF2B5EF4-FFF2-40B4-BE49-F238E27FC236}">
                <a16:creationId xmlns:a16="http://schemas.microsoft.com/office/drawing/2014/main" id="{F98E3A4F-E8FD-547F-1C9D-B1E25142AFA4}"/>
              </a:ext>
            </a:extLst>
          </p:cNvPr>
          <p:cNvGraphicFramePr>
            <a:graphicFrameLocks/>
          </p:cNvGraphicFramePr>
          <p:nvPr>
            <p:extLst>
              <p:ext uri="{D42A27DB-BD31-4B8C-83A1-F6EECF244321}">
                <p14:modId xmlns:p14="http://schemas.microsoft.com/office/powerpoint/2010/main" val="563830028"/>
              </p:ext>
            </p:extLst>
          </p:nvPr>
        </p:nvGraphicFramePr>
        <p:xfrm>
          <a:off x="628649" y="1765995"/>
          <a:ext cx="10934701" cy="485112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761936801"/>
                    </a:ext>
                  </a:extLst>
                </a:gridCol>
                <a:gridCol w="361951">
                  <a:extLst>
                    <a:ext uri="{9D8B030D-6E8A-4147-A177-3AD203B41FA5}">
                      <a16:colId xmlns:a16="http://schemas.microsoft.com/office/drawing/2014/main" val="2686513909"/>
                    </a:ext>
                  </a:extLst>
                </a:gridCol>
                <a:gridCol w="3631537">
                  <a:extLst>
                    <a:ext uri="{9D8B030D-6E8A-4147-A177-3AD203B41FA5}">
                      <a16:colId xmlns:a16="http://schemas.microsoft.com/office/drawing/2014/main" val="3418233374"/>
                    </a:ext>
                  </a:extLst>
                </a:gridCol>
                <a:gridCol w="2244311">
                  <a:extLst>
                    <a:ext uri="{9D8B030D-6E8A-4147-A177-3AD203B41FA5}">
                      <a16:colId xmlns:a16="http://schemas.microsoft.com/office/drawing/2014/main" val="1049809236"/>
                    </a:ext>
                  </a:extLst>
                </a:gridCol>
                <a:gridCol w="2244311">
                  <a:extLst>
                    <a:ext uri="{9D8B030D-6E8A-4147-A177-3AD203B41FA5}">
                      <a16:colId xmlns:a16="http://schemas.microsoft.com/office/drawing/2014/main" val="1011208855"/>
                    </a:ext>
                  </a:extLst>
                </a:gridCol>
                <a:gridCol w="2244311">
                  <a:extLst>
                    <a:ext uri="{9D8B030D-6E8A-4147-A177-3AD203B41FA5}">
                      <a16:colId xmlns:a16="http://schemas.microsoft.com/office/drawing/2014/main" val="607501214"/>
                    </a:ext>
                  </a:extLst>
                </a:gridCol>
              </a:tblGrid>
              <a:tr h="238176">
                <a:tc gridSpan="3">
                  <a:txBody>
                    <a:bodyPr/>
                    <a:lstStyle/>
                    <a:p>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a:txBody>
                    <a:bodyPr/>
                    <a:lstStyle/>
                    <a:p>
                      <a:pPr algn="ctr"/>
                      <a:r>
                        <a:rPr kumimoji="1" lang="ja-JP" altLang="en-US" sz="1200" b="1">
                          <a:solidFill>
                            <a:schemeClr val="tx1"/>
                          </a:solidFill>
                          <a:latin typeface="Meiryo UI" panose="020B0604030504040204" pitchFamily="50" charset="-128"/>
                          <a:ea typeface="Meiryo UI" panose="020B0604030504040204" pitchFamily="50" charset="-128"/>
                        </a:rPr>
                        <a:t>臨床試験前</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200" b="1">
                          <a:solidFill>
                            <a:schemeClr val="tx1"/>
                          </a:solidFill>
                          <a:latin typeface="Meiryo UI" panose="020B0604030504040204" pitchFamily="50" charset="-128"/>
                          <a:ea typeface="Meiryo UI" panose="020B0604030504040204" pitchFamily="50" charset="-128"/>
                        </a:rPr>
                        <a:t>治験・承認申請</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上市</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88635128"/>
                  </a:ext>
                </a:extLst>
              </a:tr>
              <a:tr h="238176">
                <a:tc gridSpan="3">
                  <a:txBody>
                    <a:bodyPr/>
                    <a:lstStyle/>
                    <a:p>
                      <a:r>
                        <a:rPr kumimoji="1" lang="ja-JP" altLang="en-US" sz="1200" b="1" dirty="0">
                          <a:solidFill>
                            <a:schemeClr val="tx1"/>
                          </a:solidFill>
                          <a:latin typeface="Meiryo UI" panose="020B0604030504040204" pitchFamily="50" charset="-128"/>
                          <a:ea typeface="Meiryo UI" panose="020B0604030504040204" pitchFamily="50" charset="-128"/>
                        </a:rPr>
                        <a:t>総パイプライン数</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59084995"/>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gridSpan="2">
                  <a:txBody>
                    <a:bodyPr/>
                    <a:lstStyle/>
                    <a:p>
                      <a:r>
                        <a:rPr kumimoji="1" lang="ja-JP" altLang="en-US" sz="1200" b="1">
                          <a:solidFill>
                            <a:schemeClr val="tx1"/>
                          </a:solidFill>
                          <a:latin typeface="Meiryo UI" panose="020B0604030504040204" pitchFamily="50" charset="-128"/>
                          <a:ea typeface="Meiryo UI" panose="020B0604030504040204" pitchFamily="50" charset="-128"/>
                        </a:rPr>
                        <a:t>契約済</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30625624"/>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eiryo UI" panose="020B0604030504040204" pitchFamily="50" charset="-128"/>
                          <a:ea typeface="Meiryo UI" panose="020B0604030504040204" pitchFamily="50" charset="-128"/>
                        </a:rPr>
                        <a:t>国内シーズ・パイプラインかつ国内上市（予定）品</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53070979"/>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r>
                        <a:rPr kumimoji="1" lang="ja-JP" altLang="en-US" sz="1100" b="0">
                          <a:solidFill>
                            <a:schemeClr val="tx1"/>
                          </a:solidFill>
                          <a:latin typeface="Meiryo UI" panose="020B0604030504040204" pitchFamily="50" charset="-128"/>
                          <a:ea typeface="Meiryo UI" panose="020B0604030504040204" pitchFamily="50" charset="-128"/>
                        </a:rPr>
                        <a:t>国内シーズ・パイプラインかつ海外上市（予定）品</a:t>
                      </a:r>
                      <a:endParaRPr kumimoji="1" lang="ja-JP" altLang="en-US" sz="1400" b="0">
                        <a:solidFill>
                          <a:schemeClr val="tx1"/>
                        </a:solidFill>
                        <a:latin typeface="Meiryo UI" panose="020B0604030504040204" pitchFamily="50" charset="-128"/>
                        <a:ea typeface="Meiryo UI" panose="020B0604030504040204" pitchFamily="50" charset="-128"/>
                      </a:endParaRP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04037937"/>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tx1"/>
                          </a:solidFill>
                          <a:latin typeface="Meiryo UI" panose="020B0604030504040204" pitchFamily="50" charset="-128"/>
                          <a:ea typeface="Meiryo UI" panose="020B0604030504040204" pitchFamily="50" charset="-128"/>
                        </a:rPr>
                        <a:t>海外シーズ・パイプラインの受託製造品</a:t>
                      </a:r>
                      <a:endParaRPr kumimoji="1" lang="ja-JP" altLang="en-US" sz="1400" b="0">
                        <a:solidFill>
                          <a:schemeClr val="tx1"/>
                        </a:solidFill>
                        <a:latin typeface="Meiryo UI" panose="020B0604030504040204" pitchFamily="50" charset="-128"/>
                        <a:ea typeface="Meiryo UI" panose="020B0604030504040204" pitchFamily="50" charset="-128"/>
                      </a:endParaRP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XX</a:t>
                      </a:r>
                      <a:r>
                        <a:rPr kumimoji="1" lang="ja-JP" altLang="en-US" sz="1400" b="0" i="0" u="none" strike="noStrike" kern="1200" cap="none" spc="0" normalizeH="0" baseline="0" noProof="0" dirty="0">
                          <a:ln>
                            <a:noFill/>
                          </a:ln>
                          <a:solidFill>
                            <a:schemeClr val="bg1">
                              <a:lumMod val="50000"/>
                            </a:schemeClr>
                          </a:solidFill>
                          <a:effectLst/>
                          <a:uLnTx/>
                          <a:uFillTx/>
                          <a:latin typeface="Meiryo UI" panose="020B0604030504040204" pitchFamily="50" charset="-128"/>
                          <a:ea typeface="Meiryo UI" panose="020B0604030504040204" pitchFamily="50" charset="-128"/>
                          <a:cs typeface="+mn-cs"/>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40783775"/>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kumimoji="1" lang="en-US" altLang="ja-JP" sz="1100" b="0">
                          <a:solidFill>
                            <a:schemeClr val="tx1"/>
                          </a:solidFill>
                          <a:latin typeface="Meiryo UI" panose="020B0604030504040204" pitchFamily="50" charset="-128"/>
                          <a:ea typeface="Meiryo UI" panose="020B0604030504040204" pitchFamily="50" charset="-128"/>
                        </a:rPr>
                        <a:t>GMP</a:t>
                      </a:r>
                      <a:r>
                        <a:rPr kumimoji="1" lang="ja-JP" altLang="en-US" sz="1100" b="0">
                          <a:solidFill>
                            <a:schemeClr val="tx1"/>
                          </a:solidFill>
                          <a:latin typeface="Meiryo UI" panose="020B0604030504040204" pitchFamily="50" charset="-128"/>
                          <a:ea typeface="Meiryo UI" panose="020B0604030504040204" pitchFamily="50" charset="-128"/>
                        </a:rPr>
                        <a:t>準拠製造品</a:t>
                      </a:r>
                      <a:endParaRPr kumimoji="1" lang="ja-JP" altLang="en-US"/>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2882215"/>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kumimoji="1" lang="en-US" altLang="ja-JP" sz="1100" b="0">
                          <a:solidFill>
                            <a:schemeClr val="tx1"/>
                          </a:solidFill>
                          <a:latin typeface="Meiryo UI" panose="020B0604030504040204" pitchFamily="50" charset="-128"/>
                          <a:ea typeface="Meiryo UI" panose="020B0604030504040204" pitchFamily="50" charset="-128"/>
                        </a:rPr>
                        <a:t>GCTP</a:t>
                      </a:r>
                      <a:r>
                        <a:rPr kumimoji="1" lang="ja-JP" altLang="en-US" sz="1100" b="0">
                          <a:solidFill>
                            <a:schemeClr val="tx1"/>
                          </a:solidFill>
                          <a:latin typeface="Meiryo UI" panose="020B0604030504040204" pitchFamily="50" charset="-128"/>
                          <a:ea typeface="Meiryo UI" panose="020B0604030504040204" pitchFamily="50" charset="-128"/>
                        </a:rPr>
                        <a:t>準拠製造品</a:t>
                      </a:r>
                      <a:endParaRPr kumimoji="1" lang="ja-JP" altLang="en-US"/>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04742758"/>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kumimoji="1" lang="ja-JP" altLang="en-US" sz="1100" b="0" dirty="0">
                          <a:solidFill>
                            <a:schemeClr val="tx1"/>
                          </a:solidFill>
                          <a:latin typeface="Meiryo UI" panose="020B0604030504040204" pitchFamily="50" charset="-128"/>
                          <a:ea typeface="Meiryo UI" panose="020B0604030504040204" pitchFamily="50" charset="-128"/>
                        </a:rPr>
                        <a:t>国内アカデミアとの共同研究</a:t>
                      </a:r>
                      <a:endParaRPr kumimoji="1" lang="ja-JP" altLang="en-US" dirty="0"/>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16516989"/>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kumimoji="1" lang="ja-JP" altLang="en-US" sz="1100" b="0" kern="1200" dirty="0">
                          <a:solidFill>
                            <a:schemeClr val="tx1"/>
                          </a:solidFill>
                          <a:latin typeface="Meiryo UI" panose="020B0604030504040204" pitchFamily="50" charset="-128"/>
                          <a:ea typeface="Meiryo UI" panose="020B0604030504040204" pitchFamily="50" charset="-128"/>
                          <a:cs typeface="+mn-cs"/>
                        </a:rPr>
                        <a:t>海外アカデミアとの共同研究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39634426"/>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solidFill>
                            <a:schemeClr val="tx1"/>
                          </a:solidFill>
                          <a:latin typeface="Meiryo UI" panose="020B0604030504040204" pitchFamily="50" charset="-128"/>
                          <a:ea typeface="Meiryo UI" panose="020B0604030504040204" pitchFamily="50" charset="-128"/>
                        </a:rPr>
                        <a:t>契約見込</a:t>
                      </a:r>
                      <a:endParaRPr kumimoji="1" lang="en-US" altLang="ja-JP" sz="1200" b="1">
                        <a:solidFill>
                          <a:schemeClr val="tx1"/>
                        </a:solidFill>
                        <a:latin typeface="Meiryo UI" panose="020B0604030504040204" pitchFamily="50" charset="-128"/>
                        <a:ea typeface="Meiryo UI" panose="020B0604030504040204" pitchFamily="50" charset="-128"/>
                      </a:endParaRP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0463705"/>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tx1"/>
                          </a:solidFill>
                          <a:latin typeface="Meiryo UI" panose="020B0604030504040204" pitchFamily="50" charset="-128"/>
                          <a:ea typeface="Meiryo UI" panose="020B0604030504040204" pitchFamily="50" charset="-128"/>
                        </a:rPr>
                        <a:t>国内シーズ・パイプラインかつ国内上市</a:t>
                      </a:r>
                      <a:r>
                        <a:rPr kumimoji="1" lang="en-US" altLang="ja-JP" sz="1100" b="0">
                          <a:solidFill>
                            <a:schemeClr val="tx1"/>
                          </a:solidFill>
                          <a:latin typeface="Meiryo UI" panose="020B0604030504040204" pitchFamily="50" charset="-128"/>
                          <a:ea typeface="Meiryo UI" panose="020B0604030504040204" pitchFamily="50" charset="-128"/>
                        </a:rPr>
                        <a:t>(</a:t>
                      </a:r>
                      <a:r>
                        <a:rPr kumimoji="1" lang="ja-JP" altLang="en-US" sz="1100" b="0">
                          <a:solidFill>
                            <a:schemeClr val="tx1"/>
                          </a:solidFill>
                          <a:latin typeface="Meiryo UI" panose="020B0604030504040204" pitchFamily="50" charset="-128"/>
                          <a:ea typeface="Meiryo UI" panose="020B0604030504040204" pitchFamily="50" charset="-128"/>
                        </a:rPr>
                        <a:t>予定</a:t>
                      </a:r>
                      <a:r>
                        <a:rPr kumimoji="1" lang="en-US" altLang="ja-JP" sz="1100" b="0">
                          <a:solidFill>
                            <a:schemeClr val="tx1"/>
                          </a:solidFill>
                          <a:latin typeface="Meiryo UI" panose="020B0604030504040204" pitchFamily="50" charset="-128"/>
                          <a:ea typeface="Meiryo UI" panose="020B0604030504040204" pitchFamily="50" charset="-128"/>
                        </a:rPr>
                        <a:t>)</a:t>
                      </a:r>
                      <a:r>
                        <a:rPr kumimoji="1" lang="ja-JP" altLang="en-US" sz="1100" b="0">
                          <a:solidFill>
                            <a:schemeClr val="tx1"/>
                          </a:solidFill>
                          <a:latin typeface="Meiryo UI" panose="020B0604030504040204" pitchFamily="50" charset="-128"/>
                          <a:ea typeface="Meiryo UI" panose="020B0604030504040204" pitchFamily="50" charset="-128"/>
                        </a:rPr>
                        <a:t>品</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77956071"/>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a:txBody>
                    <a:bodyPr/>
                    <a:lstStyle/>
                    <a:p>
                      <a:r>
                        <a:rPr kumimoji="1" lang="ja-JP" altLang="en-US" sz="1100" b="0">
                          <a:solidFill>
                            <a:schemeClr val="tx1"/>
                          </a:solidFill>
                          <a:latin typeface="Meiryo UI" panose="020B0604030504040204" pitchFamily="50" charset="-128"/>
                          <a:ea typeface="Meiryo UI" panose="020B0604030504040204" pitchFamily="50" charset="-128"/>
                        </a:rPr>
                        <a:t>国内シーズ・パイプラインかつ海外上市</a:t>
                      </a:r>
                      <a:r>
                        <a:rPr kumimoji="1" lang="en-US" altLang="ja-JP" sz="1100" b="0">
                          <a:solidFill>
                            <a:schemeClr val="tx1"/>
                          </a:solidFill>
                          <a:latin typeface="Meiryo UI" panose="020B0604030504040204" pitchFamily="50" charset="-128"/>
                          <a:ea typeface="Meiryo UI" panose="020B0604030504040204" pitchFamily="50" charset="-128"/>
                        </a:rPr>
                        <a:t>(</a:t>
                      </a:r>
                      <a:r>
                        <a:rPr kumimoji="1" lang="ja-JP" altLang="en-US" sz="1100" b="0">
                          <a:solidFill>
                            <a:schemeClr val="tx1"/>
                          </a:solidFill>
                          <a:latin typeface="Meiryo UI" panose="020B0604030504040204" pitchFamily="50" charset="-128"/>
                          <a:ea typeface="Meiryo UI" panose="020B0604030504040204" pitchFamily="50" charset="-128"/>
                        </a:rPr>
                        <a:t>予定</a:t>
                      </a:r>
                      <a:r>
                        <a:rPr kumimoji="1" lang="en-US" altLang="ja-JP" sz="1100" b="0">
                          <a:solidFill>
                            <a:schemeClr val="tx1"/>
                          </a:solidFill>
                          <a:latin typeface="Meiryo UI" panose="020B0604030504040204" pitchFamily="50" charset="-128"/>
                          <a:ea typeface="Meiryo UI" panose="020B0604030504040204" pitchFamily="50" charset="-128"/>
                        </a:rPr>
                        <a:t>)</a:t>
                      </a:r>
                      <a:r>
                        <a:rPr kumimoji="1" lang="ja-JP" altLang="en-US" sz="1100" b="0">
                          <a:solidFill>
                            <a:schemeClr val="tx1"/>
                          </a:solidFill>
                          <a:latin typeface="Meiryo UI" panose="020B0604030504040204" pitchFamily="50" charset="-128"/>
                          <a:ea typeface="Meiryo UI" panose="020B0604030504040204" pitchFamily="50" charset="-128"/>
                        </a:rPr>
                        <a:t>品</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28186928"/>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eiryo UI" panose="020B0604030504040204" pitchFamily="50" charset="-128"/>
                          <a:ea typeface="Meiryo UI" panose="020B0604030504040204" pitchFamily="50" charset="-128"/>
                        </a:rPr>
                        <a:t>海外シーズ・パイプラインの受託製造品</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30980768"/>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a:solidFill>
                            <a:schemeClr val="tx1"/>
                          </a:solidFill>
                          <a:latin typeface="Meiryo UI" panose="020B0604030504040204" pitchFamily="50" charset="-128"/>
                          <a:ea typeface="Meiryo UI" panose="020B0604030504040204" pitchFamily="50" charset="-128"/>
                        </a:rPr>
                        <a:t>GMP/GCTP</a:t>
                      </a:r>
                      <a:r>
                        <a:rPr kumimoji="1" lang="ja-JP" altLang="en-US" sz="1100" b="0">
                          <a:solidFill>
                            <a:schemeClr val="tx1"/>
                          </a:solidFill>
                          <a:latin typeface="Meiryo UI" panose="020B0604030504040204" pitchFamily="50" charset="-128"/>
                          <a:ea typeface="Meiryo UI" panose="020B0604030504040204" pitchFamily="50" charset="-128"/>
                        </a:rPr>
                        <a:t>準拠製造品</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33917090"/>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eiryo UI" panose="020B0604030504040204" pitchFamily="50" charset="-128"/>
                          <a:ea typeface="Meiryo UI" panose="020B0604030504040204" pitchFamily="50" charset="-128"/>
                        </a:rPr>
                        <a:t>国内アカデミアとの共同研究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49245056"/>
                  </a:ext>
                </a:extLst>
              </a:tr>
              <a:tr h="238176">
                <a:tc>
                  <a:txBody>
                    <a:bodyPr/>
                    <a:lstStyle/>
                    <a:p>
                      <a:endParaRPr kumimoji="1" lang="ja-JP" altLang="en-US" sz="1100" b="0">
                        <a:latin typeface="Meiryo UI" panose="020B0604030504040204" pitchFamily="50" charset="-128"/>
                        <a:ea typeface="Meiryo UI" panose="020B0604030504040204" pitchFamily="50" charset="-128"/>
                      </a:endParaRPr>
                    </a:p>
                  </a:txBody>
                  <a:tcPr marT="36000" marB="36000" anchor="ctr">
                    <a:noFill/>
                  </a:tcPr>
                </a:tc>
                <a:tc>
                  <a:txBody>
                    <a:bodyPr/>
                    <a:lstStyle/>
                    <a:p>
                      <a:endParaRPr kumimoji="1" lang="ja-JP" altLang="en-US" sz="1100" b="0">
                        <a:solidFill>
                          <a:schemeClr val="tx1"/>
                        </a:solidFill>
                        <a:latin typeface="Meiryo UI" panose="020B0604030504040204" pitchFamily="50" charset="-128"/>
                        <a:ea typeface="Meiryo UI" panose="020B0604030504040204" pitchFamily="50" charset="-128"/>
                      </a:endParaRPr>
                    </a:p>
                  </a:txBody>
                  <a:tcPr marT="36000" marB="36000" anchor="ctr">
                    <a:lnR w="12700" cap="flat" cmpd="sng" algn="ctr">
                      <a:solidFill>
                        <a:schemeClr val="bg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tx1"/>
                          </a:solidFill>
                          <a:latin typeface="Meiryo UI" panose="020B0604030504040204" pitchFamily="50" charset="-128"/>
                          <a:ea typeface="Meiryo UI" panose="020B0604030504040204" pitchFamily="50" charset="-128"/>
                          <a:cs typeface="+mn-cs"/>
                        </a:rPr>
                        <a:t>海外アカデミアとの共同研究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solidFill>
                            <a:schemeClr val="bg1">
                              <a:lumMod val="50000"/>
                            </a:schemeClr>
                          </a:solidFill>
                          <a:latin typeface="Meiryo UI" panose="020B0604030504040204" pitchFamily="50" charset="-128"/>
                          <a:ea typeface="Meiryo UI" panose="020B0604030504040204" pitchFamily="50" charset="-128"/>
                        </a:rPr>
                        <a:t>XX</a:t>
                      </a:r>
                      <a:r>
                        <a:rPr kumimoji="1" lang="ja-JP" altLang="en-US" sz="1400" b="0" dirty="0">
                          <a:solidFill>
                            <a:schemeClr val="bg1">
                              <a:lumMod val="50000"/>
                            </a:schemeClr>
                          </a:solidFill>
                          <a:latin typeface="Meiryo UI" panose="020B0604030504040204" pitchFamily="50" charset="-128"/>
                          <a:ea typeface="Meiryo UI" panose="020B0604030504040204" pitchFamily="50" charset="-128"/>
                        </a:rPr>
                        <a:t>件</a:t>
                      </a:r>
                    </a:p>
                  </a:txBody>
                  <a:tcPr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11124493"/>
                  </a:ext>
                </a:extLst>
              </a:tr>
            </a:tbl>
          </a:graphicData>
        </a:graphic>
      </p:graphicFrame>
      <p:grpSp>
        <p:nvGrpSpPr>
          <p:cNvPr id="39" name="グループ化 38">
            <a:extLst>
              <a:ext uri="{FF2B5EF4-FFF2-40B4-BE49-F238E27FC236}">
                <a16:creationId xmlns:a16="http://schemas.microsoft.com/office/drawing/2014/main" id="{D2E1D366-4436-D7AF-8C51-B26EBC387DDE}"/>
              </a:ext>
            </a:extLst>
          </p:cNvPr>
          <p:cNvGrpSpPr/>
          <p:nvPr/>
        </p:nvGrpSpPr>
        <p:grpSpPr>
          <a:xfrm>
            <a:off x="628650" y="1455755"/>
            <a:ext cx="10934698" cy="234000"/>
            <a:chOff x="156000" y="1879963"/>
            <a:chExt cx="5760000" cy="288000"/>
          </a:xfrm>
        </p:grpSpPr>
        <p:sp>
          <p:nvSpPr>
            <p:cNvPr id="40" name="正方形/長方形 39">
              <a:extLst>
                <a:ext uri="{FF2B5EF4-FFF2-40B4-BE49-F238E27FC236}">
                  <a16:creationId xmlns:a16="http://schemas.microsoft.com/office/drawing/2014/main" id="{AC71E2E1-2E92-8DCF-79E7-9C3F5109177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ja-JP" altLang="en-US" sz="1600" b="1">
                  <a:solidFill>
                    <a:schemeClr val="tx1"/>
                  </a:solidFill>
                  <a:latin typeface="Meiryo UI" panose="020B0604030504040204" pitchFamily="50" charset="-128"/>
                  <a:ea typeface="Meiryo UI" panose="020B0604030504040204" pitchFamily="50" charset="-128"/>
                </a:rPr>
                <a:t>パイプライン受注実績（契約状況、国内</a:t>
              </a:r>
              <a:r>
                <a:rPr lang="en-US" altLang="ja-JP" sz="1600" b="1">
                  <a:solidFill>
                    <a:schemeClr val="tx1"/>
                  </a:solidFill>
                  <a:latin typeface="Meiryo UI" panose="020B0604030504040204" pitchFamily="50" charset="-128"/>
                  <a:ea typeface="Meiryo UI" panose="020B0604030504040204" pitchFamily="50" charset="-128"/>
                </a:rPr>
                <a:t>/</a:t>
              </a:r>
              <a:r>
                <a:rPr lang="ja-JP" altLang="en-US" sz="1600" b="1">
                  <a:solidFill>
                    <a:schemeClr val="tx1"/>
                  </a:solidFill>
                  <a:latin typeface="Meiryo UI" panose="020B0604030504040204" pitchFamily="50" charset="-128"/>
                  <a:ea typeface="Meiryo UI" panose="020B0604030504040204" pitchFamily="50" charset="-128"/>
                </a:rPr>
                <a:t>海外別、規制準拠状況）</a:t>
              </a:r>
            </a:p>
          </p:txBody>
        </p:sp>
        <p:cxnSp>
          <p:nvCxnSpPr>
            <p:cNvPr id="41" name="直線コネクタ 40">
              <a:extLst>
                <a:ext uri="{FF2B5EF4-FFF2-40B4-BE49-F238E27FC236}">
                  <a16:creationId xmlns:a16="http://schemas.microsoft.com/office/drawing/2014/main" id="{40F3779E-9E1C-2B20-7C67-DACF6756A75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タイトル 4">
            <a:extLst>
              <a:ext uri="{FF2B5EF4-FFF2-40B4-BE49-F238E27FC236}">
                <a16:creationId xmlns:a16="http://schemas.microsoft.com/office/drawing/2014/main" id="{96E66E71-6111-B4B7-08B8-4672E7B7C66A}"/>
              </a:ext>
            </a:extLst>
          </p:cNvPr>
          <p:cNvSpPr>
            <a:spLocks noGrp="1"/>
          </p:cNvSpPr>
          <p:nvPr>
            <p:ph type="title"/>
          </p:nvPr>
        </p:nvSpPr>
        <p:spPr/>
        <p:txBody>
          <a:bodyPr vert="horz"/>
          <a:lstStyle/>
          <a:p>
            <a:r>
              <a:rPr lang="ja-JP" altLang="en-US" dirty="0"/>
              <a:t>（１）ア</a:t>
            </a:r>
            <a:r>
              <a:rPr lang="en-US" altLang="ja-JP" dirty="0"/>
              <a:t>.</a:t>
            </a:r>
            <a:r>
              <a:rPr lang="ja-JP" altLang="en-US" dirty="0"/>
              <a:t>事業の重要性・具体性｜製造するパイプラインの概要②</a:t>
            </a:r>
          </a:p>
        </p:txBody>
      </p:sp>
      <p:sp>
        <p:nvSpPr>
          <p:cNvPr id="49" name="コンテンツ プレースホルダー 5">
            <a:extLst>
              <a:ext uri="{FF2B5EF4-FFF2-40B4-BE49-F238E27FC236}">
                <a16:creationId xmlns:a16="http://schemas.microsoft.com/office/drawing/2014/main" id="{90DEB3EA-173B-83A6-A4E0-62618E2ABFFE}"/>
              </a:ext>
            </a:extLst>
          </p:cNvPr>
          <p:cNvSpPr txBox="1">
            <a:spLocks/>
          </p:cNvSpPr>
          <p:nvPr/>
        </p:nvSpPr>
        <p:spPr>
          <a:xfrm>
            <a:off x="628650" y="492125"/>
            <a:ext cx="10934700" cy="750888"/>
          </a:xfrm>
          <a:prstGeom prst="rect">
            <a:avLst/>
          </a:prstGeom>
        </p:spPr>
        <p:txBody>
          <a:bodyPr vert="horz" lIns="0" tIns="0" rIns="0" bIns="0" rtlCol="0">
            <a:noAutofit/>
          </a:bodyPr>
          <a:lstStyle>
            <a:lvl1pPr indent="0">
              <a:lnSpc>
                <a:spcPct val="100000"/>
              </a:lnSpc>
              <a:spcBef>
                <a:spcPts val="0"/>
              </a:spcBef>
              <a:spcAft>
                <a:spcPts val="0"/>
              </a:spcAft>
              <a:buFont typeface="Arial" panose="020B0604020202020204" pitchFamily="34" charset="0"/>
              <a:buChar char="​"/>
              <a:defRPr lang="en-US" sz="2400" b="0" i="0">
                <a:solidFill>
                  <a:srgbClr val="3F4350"/>
                </a:solidFill>
                <a:effectLst/>
                <a:latin typeface="Meiryo UI" panose="020B0604030504040204" pitchFamily="50" charset="-128"/>
                <a:ea typeface="Meiryo UI" panose="020B0604030504040204" pitchFamily="50" charset="-128"/>
                <a:sym typeface="Trebuchet MS" panose="020B0603020202020204" pitchFamily="34" charset="0"/>
              </a:defRPr>
            </a:lvl1pPr>
            <a:lvl2pPr marL="284400" indent="-172800">
              <a:lnSpc>
                <a:spcPct val="90000"/>
              </a:lnSpc>
              <a:spcBef>
                <a:spcPts val="0"/>
              </a:spcBef>
              <a:spcAft>
                <a:spcPts val="300"/>
              </a:spcAft>
              <a:buClr>
                <a:schemeClr val="tx2"/>
              </a:buClr>
              <a:buFont typeface="Arial" panose="020B0604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2pPr>
            <a:lvl3pPr marL="511200" indent="-165600">
              <a:lnSpc>
                <a:spcPct val="90000"/>
              </a:lnSpc>
              <a:spcBef>
                <a:spcPts val="0"/>
              </a:spcBef>
              <a:spcAft>
                <a:spcPts val="300"/>
              </a:spcAft>
              <a:buClr>
                <a:schemeClr val="tx2"/>
              </a:buClr>
              <a:buFont typeface="Trebuchet MS" panose="020B0603020202020204" pitchFamily="34" charset="0"/>
              <a:buChar char="–"/>
              <a:defRPr lang="en-US" sz="2400">
                <a:latin typeface="Meiryo UI" panose="020B0604030504040204" pitchFamily="50" charset="-128"/>
                <a:ea typeface="Meiryo UI" panose="020B0604030504040204" pitchFamily="50" charset="-128"/>
                <a:sym typeface="Trebuchet MS" panose="020B0603020202020204" pitchFamily="34" charset="0"/>
              </a:defRPr>
            </a:lvl3pPr>
            <a:lvl4pPr marL="0" indent="0">
              <a:lnSpc>
                <a:spcPct val="110000"/>
              </a:lnSpc>
              <a:spcBef>
                <a:spcPts val="300"/>
              </a:spcBef>
              <a:spcAft>
                <a:spcPts val="300"/>
              </a:spcAft>
              <a:buClr>
                <a:schemeClr val="tx2"/>
              </a:buClr>
              <a:buFont typeface="Arial" panose="020B0604020202020204" pitchFamily="34" charset="0"/>
              <a:buChar char="​"/>
              <a:defRPr lang="en-US" sz="24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4pPr>
            <a:lvl5pPr marL="0" indent="0">
              <a:lnSpc>
                <a:spcPct val="100000"/>
              </a:lnSpc>
              <a:spcBef>
                <a:spcPts val="0"/>
              </a:spcBef>
              <a:spcAft>
                <a:spcPts val="300"/>
              </a:spcAft>
              <a:buClrTx/>
              <a:buFont typeface="Arial" panose="020B0604020202020204" pitchFamily="34" charset="0"/>
              <a:buChar char="​"/>
              <a:defRPr lang="en-US" sz="2400" b="1">
                <a:latin typeface="Meiryo UI" panose="020B0604030504040204" pitchFamily="50" charset="-128"/>
                <a:ea typeface="Meiryo UI" panose="020B0604030504040204" pitchFamily="50" charset="-128"/>
                <a:sym typeface="Trebuchet MS" panose="020B0603020202020204" pitchFamily="34" charset="0"/>
              </a:defRPr>
            </a:lvl5pPr>
            <a:lvl6pPr marL="269875" indent="-152400">
              <a:lnSpc>
                <a:spcPct val="90000"/>
              </a:lnSpc>
              <a:spcBef>
                <a:spcPts val="0"/>
              </a:spcBef>
              <a:spcAft>
                <a:spcPts val="600"/>
              </a:spcAft>
              <a:buClr>
                <a:schemeClr val="tx2"/>
              </a:buClr>
              <a:buFont typeface="Arial" panose="020B0604020202020204" pitchFamily="34" charset="0"/>
              <a:buChar char="•"/>
              <a:defRPr lang="en-US" sz="1600" smtClean="0">
                <a:sym typeface="Trebuchet MS" panose="020B0603020202020204" pitchFamily="34" charset="0"/>
              </a:defRPr>
            </a:lvl6pPr>
            <a:lvl7pPr marL="0" indent="0">
              <a:lnSpc>
                <a:spcPct val="90000"/>
              </a:lnSpc>
              <a:spcBef>
                <a:spcPts val="900"/>
              </a:spcBef>
              <a:spcAft>
                <a:spcPts val="900"/>
              </a:spcAft>
              <a:buFont typeface="Arial" panose="020B0604020202020204" pitchFamily="34" charset="0"/>
              <a:buChar char="​"/>
              <a:defRPr lang="en-US" sz="4400" baseline="0" smtClean="0">
                <a:sym typeface="Trebuchet MS" panose="020B0603020202020204" pitchFamily="34" charset="0"/>
              </a:defRPr>
            </a:lvl7pPr>
            <a:lvl8pPr marL="0" indent="0">
              <a:lnSpc>
                <a:spcPct val="90000"/>
              </a:lnSpc>
              <a:spcBef>
                <a:spcPts val="900"/>
              </a:spcBef>
              <a:spcAft>
                <a:spcPts val="0"/>
              </a:spcAft>
              <a:buFont typeface="Arial" panose="020B0604020202020204" pitchFamily="34" charset="0"/>
              <a:buChar char="​"/>
              <a:defRPr lang="en-US" sz="5400" baseline="0" smtClean="0">
                <a:solidFill>
                  <a:schemeClr val="tx2"/>
                </a:solidFill>
                <a:sym typeface="Trebuchet MS" panose="020B0603020202020204" pitchFamily="34" charset="0"/>
              </a:defRPr>
            </a:lvl8pPr>
            <a:lvl9pPr marL="0" indent="0">
              <a:lnSpc>
                <a:spcPct val="100000"/>
              </a:lnSpc>
              <a:spcBef>
                <a:spcPts val="0"/>
              </a:spcBef>
              <a:spcAft>
                <a:spcPts val="900"/>
              </a:spcAft>
              <a:buFont typeface="Arial" panose="020B0604020202020204" pitchFamily="34" charset="0"/>
              <a:buChar char="​"/>
              <a:defRPr lang="en-US" sz="2400" baseline="0" dirty="0">
                <a:solidFill>
                  <a:schemeClr val="tx2"/>
                </a:solidFill>
                <a:sym typeface="Trebuchet MS" panose="020B0603020202020204" pitchFamily="34" charset="0"/>
              </a:defRPr>
            </a:lvl9pPr>
          </a:lstStyle>
          <a:p>
            <a:pPr>
              <a:buNone/>
            </a:pPr>
            <a:r>
              <a:rPr lang="ja-JP" altLang="en-US" dirty="0"/>
              <a:t>当社事業において取り扱いのあるパイプラインの、契約状況、国内</a:t>
            </a:r>
            <a:r>
              <a:rPr lang="en-US" altLang="ja-JP" dirty="0"/>
              <a:t>/</a:t>
            </a:r>
            <a:r>
              <a:rPr lang="ja-JP" altLang="en-US" dirty="0"/>
              <a:t>海外別、規制準拠状況を踏まえた受注実績及び見込みは以下の通りである</a:t>
            </a:r>
          </a:p>
        </p:txBody>
      </p:sp>
      <p:sp>
        <p:nvSpPr>
          <p:cNvPr id="51" name="TextBox 51">
            <a:extLst>
              <a:ext uri="{FF2B5EF4-FFF2-40B4-BE49-F238E27FC236}">
                <a16:creationId xmlns:a16="http://schemas.microsoft.com/office/drawing/2014/main" id="{2FC559D1-A186-EC6E-ED46-A778D57926E0}"/>
              </a:ext>
            </a:extLst>
          </p:cNvPr>
          <p:cNvSpPr txBox="1"/>
          <p:nvPr/>
        </p:nvSpPr>
        <p:spPr>
          <a:xfrm>
            <a:off x="5341245" y="3741377"/>
            <a:ext cx="5961977" cy="127733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パイプラインの受注実績をフォーマットに沿って記載ください。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パイプライン別詳細情報に関しては別様式に詳細を記載ください。</a:t>
            </a:r>
            <a:endParaRPr lang="en-US" altLang="ja-JP" sz="1400" dirty="0">
              <a:solidFill>
                <a:srgbClr val="2E3558"/>
              </a:solidFill>
              <a:latin typeface="Meiryo UI" panose="020B0604030504040204" pitchFamily="50" charset="-128"/>
              <a:ea typeface="Meiryo UI" panose="020B0604030504040204" pitchFamily="50" charset="-128"/>
            </a:endParaRPr>
          </a:p>
          <a:p>
            <a:pPr marL="371475" indent="-28575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別添資料</a:t>
            </a:r>
            <a:r>
              <a:rPr lang="en-US" altLang="ja-JP" sz="1400" dirty="0">
                <a:solidFill>
                  <a:srgbClr val="2E3558"/>
                </a:solidFill>
                <a:latin typeface="Meiryo UI" panose="020B0604030504040204" pitchFamily="50" charset="-128"/>
                <a:ea typeface="Meiryo UI" panose="020B0604030504040204" pitchFamily="50" charset="-128"/>
              </a:rPr>
              <a:t>_</a:t>
            </a:r>
            <a:r>
              <a:rPr lang="ja-JP" altLang="en-US" sz="1400" dirty="0">
                <a:solidFill>
                  <a:srgbClr val="2E3558"/>
                </a:solidFill>
                <a:latin typeface="Meiryo UI" panose="020B0604030504040204" pitchFamily="50" charset="-128"/>
                <a:ea typeface="Meiryo UI" panose="020B0604030504040204" pitchFamily="50" charset="-128"/>
              </a:rPr>
              <a:t>事業計画明細書の</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パイプライン明細書</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（参考）様式</a:t>
            </a:r>
            <a:r>
              <a:rPr lang="en-US" altLang="ja-JP" sz="1400" dirty="0">
                <a:solidFill>
                  <a:srgbClr val="2E3558"/>
                </a:solidFill>
                <a:latin typeface="Meiryo UI" panose="020B0604030504040204" pitchFamily="50" charset="-128"/>
                <a:ea typeface="Meiryo UI" panose="020B0604030504040204" pitchFamily="50" charset="-128"/>
              </a:rPr>
              <a:t>1</a:t>
            </a:r>
            <a:r>
              <a:rPr lang="ja-JP" altLang="en-US" sz="1400" dirty="0">
                <a:solidFill>
                  <a:srgbClr val="2E3558"/>
                </a:solidFill>
                <a:latin typeface="Meiryo UI" panose="020B0604030504040204" pitchFamily="50" charset="-128"/>
                <a:ea typeface="Meiryo UI" panose="020B0604030504040204" pitchFamily="50" charset="-128"/>
              </a:rPr>
              <a:t>用集計</a:t>
            </a:r>
            <a:r>
              <a:rPr lang="en-US" altLang="ja-JP" sz="1400" dirty="0">
                <a:solidFill>
                  <a:srgbClr val="2E3558"/>
                </a:solidFill>
                <a:latin typeface="Meiryo UI" panose="020B0604030504040204" pitchFamily="50" charset="-128"/>
                <a:ea typeface="Meiryo UI" panose="020B0604030504040204" pitchFamily="50" charset="-128"/>
              </a:rPr>
              <a:t>』</a:t>
            </a:r>
            <a:r>
              <a:rPr lang="ja-JP" altLang="en-US" sz="1400" dirty="0">
                <a:solidFill>
                  <a:srgbClr val="2E3558"/>
                </a:solidFill>
                <a:latin typeface="Meiryo UI" panose="020B0604030504040204" pitchFamily="50" charset="-128"/>
                <a:ea typeface="Meiryo UI" panose="020B0604030504040204" pitchFamily="50" charset="-128"/>
              </a:rPr>
              <a:t>シートも適宜活用ください。</a:t>
            </a:r>
            <a:endParaRPr lang="en-US" altLang="ja-JP" sz="1400" dirty="0">
              <a:solidFill>
                <a:srgbClr val="2E3558"/>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4109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１">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cap="rnd" cmpd="sng" algn="ctr">
          <a:solidFill>
            <a:schemeClr val="tx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7670</Words>
  <Application>Microsoft Office PowerPoint</Application>
  <PresentationFormat>ワイド画面</PresentationFormat>
  <Paragraphs>1124</Paragraphs>
  <Slides>46</Slides>
  <Notes>17</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46</vt:i4>
      </vt:variant>
      <vt:variant>
        <vt:lpstr>目的別スライド ショー</vt:lpstr>
      </vt:variant>
      <vt:variant>
        <vt:i4>1</vt:i4>
      </vt:variant>
    </vt:vector>
  </HeadingPairs>
  <TitlesOfParts>
    <vt:vector size="54" baseType="lpstr">
      <vt:lpstr>Meiryo UI</vt:lpstr>
      <vt:lpstr>Arial</vt:lpstr>
      <vt:lpstr>Open Sans</vt:lpstr>
      <vt:lpstr>Trebuchet MS</vt:lpstr>
      <vt:lpstr>Wingdings</vt:lpstr>
      <vt:lpstr>１</vt:lpstr>
      <vt:lpstr>think-cellスライド</vt:lpstr>
      <vt:lpstr>事業計画書 令和6年度補正　再生・細胞医療・遺伝子治療製造設備支援事業費補助金</vt:lpstr>
      <vt:lpstr>PowerPoint プレゼンテーション</vt:lpstr>
      <vt:lpstr>PowerPoint プレゼンテーション</vt:lpstr>
      <vt:lpstr>申請者の概要</vt:lpstr>
      <vt:lpstr>申請者の概要｜申請の主たる事業者｜（企業名）</vt:lpstr>
      <vt:lpstr>（１）事業実現性の観点から 考慮すべき事項</vt:lpstr>
      <vt:lpstr>ア．事業の重要性・具体性 　</vt:lpstr>
      <vt:lpstr>（１）ア.事業の重要性・具体性｜製造するパイプラインの概要①</vt:lpstr>
      <vt:lpstr>（１）ア.事業の重要性・具体性｜製造するパイプラインの概要②</vt:lpstr>
      <vt:lpstr>（１）ア.事業の重要性・具体性｜製造するパイプラインの概要①・②　補足資料</vt:lpstr>
      <vt:lpstr>（１）ア.事業の重要性・具体性｜海外での製造能力、シームレスなテックトランスファー</vt:lpstr>
      <vt:lpstr>（１）ア.事業の重要性・具体性｜海外での製造能力、シームレスなテックトランスファー</vt:lpstr>
      <vt:lpstr>（１）ア.事業の重要性・具体性｜製造自動化に向けた取り組み有無</vt:lpstr>
      <vt:lpstr>（１）ア.事業の重要性・具体性｜国内サプライチェーン展開の有無</vt:lpstr>
      <vt:lpstr>イ．事業の継続性 </vt:lpstr>
      <vt:lpstr>（１）イ.事業の継続性｜ビジネスモデル｜環境を踏まえた自社のポジショニング・強み</vt:lpstr>
      <vt:lpstr>（１）イ.事業の継続性｜ビジネスモデル｜ 事業戦略概要</vt:lpstr>
      <vt:lpstr>（１）イ.事業の継続性｜ビジネスモデル｜ロードマップ</vt:lpstr>
      <vt:lpstr>（１）イ.事業の継続性｜ビジネスモデル｜2033年までの事業拡大目標値サマリ</vt:lpstr>
      <vt:lpstr>PowerPoint プレゼンテーション</vt:lpstr>
      <vt:lpstr>（１）イ.事業の継続性｜ビジネスモデル｜2033年までの事業拡大方針</vt:lpstr>
      <vt:lpstr>（１）イ.事業の継続性｜受託製造パイプラインの増加計画｜製造・品質管理の受託増加計画</vt:lpstr>
      <vt:lpstr>（１）イ.事業の継続性｜受託製造パイプラインの増加計画｜プロセス開発の受託増加計画</vt:lpstr>
      <vt:lpstr>PowerPoint プレゼンテーション</vt:lpstr>
      <vt:lpstr>ウ．事業の実施能力</vt:lpstr>
      <vt:lpstr>（１）ウ.事業の実施能力｜共同申請の役割分担</vt:lpstr>
      <vt:lpstr>（１）ウ.事業の実施能力｜GMPに準拠した施設整備等の実績</vt:lpstr>
      <vt:lpstr>（１）ウ.事業の実施能力｜実施体制図</vt:lpstr>
      <vt:lpstr>（１）ウ.事業の実施能力｜製造の実施体制図</vt:lpstr>
      <vt:lpstr>（１）ウ.事業の実施能力｜品質管理の実施体制図</vt:lpstr>
      <vt:lpstr>（１）ウ.事業の実施能力｜プロセス開発の実施体制図</vt:lpstr>
      <vt:lpstr>PowerPoint プレゼンテーション</vt:lpstr>
      <vt:lpstr>PowerPoint プレゼンテーション</vt:lpstr>
      <vt:lpstr>PowerPoint プレゼンテーション</vt:lpstr>
      <vt:lpstr>PowerPoint プレゼンテーション</vt:lpstr>
      <vt:lpstr>エ．技術の新規性</vt:lpstr>
      <vt:lpstr>エ.技術の新規性、重要性、競争性</vt:lpstr>
      <vt:lpstr>エ. ｜技術概要</vt:lpstr>
      <vt:lpstr>エ. ｜技術導入に向けたスケジュール</vt:lpstr>
      <vt:lpstr>（２）行政・政策的観点からの評価に 当たり考慮すべき事項</vt:lpstr>
      <vt:lpstr>（２）｜災害に対する強靭性に関する資料</vt:lpstr>
      <vt:lpstr>（２）｜部素材等ごとの調達先リスト </vt:lpstr>
      <vt:lpstr>（２）｜バイオコミュニティや地域との連携</vt:lpstr>
      <vt:lpstr>（２）｜パートナーシップ構築宣言 </vt:lpstr>
      <vt:lpstr>（２）｜ワークライフバランス</vt:lpstr>
      <vt:lpstr>（２）｜賃上げ表明書 </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2025-04-16T08:30:08Z</dcterms:created>
  <dcterms:modified xsi:type="dcterms:W3CDTF">2025-04-16T08:30:14Z</dcterms:modified>
</cp:coreProperties>
</file>